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80" r:id="rId3"/>
    <p:sldId id="287" r:id="rId4"/>
    <p:sldId id="291" r:id="rId5"/>
    <p:sldId id="303" r:id="rId6"/>
    <p:sldId id="304" r:id="rId7"/>
    <p:sldId id="292" r:id="rId8"/>
    <p:sldId id="288" r:id="rId9"/>
    <p:sldId id="293" r:id="rId10"/>
    <p:sldId id="298" r:id="rId11"/>
    <p:sldId id="300" r:id="rId12"/>
    <p:sldId id="299" r:id="rId13"/>
    <p:sldId id="302" r:id="rId14"/>
    <p:sldId id="315" r:id="rId15"/>
    <p:sldId id="289" r:id="rId16"/>
    <p:sldId id="306" r:id="rId17"/>
    <p:sldId id="295" r:id="rId18"/>
    <p:sldId id="307" r:id="rId19"/>
    <p:sldId id="308" r:id="rId20"/>
    <p:sldId id="309" r:id="rId21"/>
    <p:sldId id="310" r:id="rId22"/>
    <p:sldId id="296" r:id="rId23"/>
    <p:sldId id="313" r:id="rId24"/>
    <p:sldId id="314" r:id="rId25"/>
    <p:sldId id="290" r:id="rId26"/>
    <p:sldId id="301" r:id="rId27"/>
    <p:sldId id="277" r:id="rId28"/>
    <p:sldId id="316" r:id="rId29"/>
    <p:sldId id="317" r:id="rId30"/>
    <p:sldId id="285" r:id="rId31"/>
  </p:sldIdLst>
  <p:sldSz cx="12192000" cy="6858000"/>
  <p:notesSz cx="6858000" cy="9144000"/>
  <p:embeddedFontLst>
    <p:embeddedFont>
      <p:font typeface="等线" panose="02010600030101010101" charset="-122"/>
      <p:regular r:id="rId33"/>
      <p:bold r:id="rId34"/>
    </p:embeddedFont>
    <p:embeddedFont>
      <p:font typeface="Open Sans Light" panose="020B0604020202020204" charset="0"/>
      <p:regular r:id="rId35"/>
      <p:italic r:id="rId36"/>
    </p:embeddedFont>
    <p:embeddedFont>
      <p:font typeface="Calibri" panose="020F0502020204030204" pitchFamily="34" charset="0"/>
      <p:regular r:id="rId37"/>
      <p:bold r:id="rId38"/>
      <p:italic r:id="rId39"/>
      <p:boldItalic r:id="rId40"/>
    </p:embeddedFont>
    <p:embeddedFont>
      <p:font typeface="微软雅黑" panose="020B0503020204020204" pitchFamily="34" charset="-122"/>
      <p:regular r:id="rId41"/>
      <p:bold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FCE9"/>
    <a:srgbClr val="3D93F2"/>
    <a:srgbClr val="A21E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7" autoAdjust="0"/>
    <p:restoredTop sz="94638" autoAdjust="0"/>
  </p:normalViewPr>
  <p:slideViewPr>
    <p:cSldViewPr snapToGrid="0">
      <p:cViewPr varScale="1">
        <p:scale>
          <a:sx n="70" d="100"/>
          <a:sy n="70" d="100"/>
        </p:scale>
        <p:origin x="840"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24653-0A47-46DB-BBFE-316848F4965D}" type="datetimeFigureOut">
              <a:rPr lang="zh-CN" altLang="en-US" smtClean="0"/>
              <a:t>2017/10/9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993C3-BE59-472D-9109-FBAC6CF711C0}" type="slidenum">
              <a:rPr lang="zh-CN" altLang="en-US" smtClean="0"/>
              <a:t>‹#›</a:t>
            </a:fld>
            <a:endParaRPr lang="zh-CN" altLang="en-US"/>
          </a:p>
        </p:txBody>
      </p:sp>
    </p:spTree>
    <p:extLst>
      <p:ext uri="{BB962C8B-B14F-4D97-AF65-F5344CB8AC3E}">
        <p14:creationId xmlns:p14="http://schemas.microsoft.com/office/powerpoint/2010/main" val="179841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B63B03-ADFE-4F59-8156-1C073C424440}"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62469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5D3CAE2-DF8C-46B1-A542-AE2B49BED895}" type="slidenum">
              <a:rPr lang="zh-CN" altLang="en-US" smtClean="0"/>
              <a:pPr fontAlgn="base">
                <a:spcBef>
                  <a:spcPct val="0"/>
                </a:spcBef>
                <a:spcAft>
                  <a:spcPct val="0"/>
                </a:spcAft>
              </a:pPr>
              <a:t>12</a:t>
            </a:fld>
            <a:endParaRPr lang="zh-CN" altLang="en-US"/>
          </a:p>
        </p:txBody>
      </p:sp>
    </p:spTree>
    <p:extLst>
      <p:ext uri="{BB962C8B-B14F-4D97-AF65-F5344CB8AC3E}">
        <p14:creationId xmlns:p14="http://schemas.microsoft.com/office/powerpoint/2010/main" val="207233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5D3CAE2-DF8C-46B1-A542-AE2B49BED895}" type="slidenum">
              <a:rPr lang="zh-CN" altLang="en-US" smtClean="0"/>
              <a:pPr fontAlgn="base">
                <a:spcBef>
                  <a:spcPct val="0"/>
                </a:spcBef>
                <a:spcAft>
                  <a:spcPct val="0"/>
                </a:spcAft>
              </a:pPr>
              <a:t>13</a:t>
            </a:fld>
            <a:endParaRPr lang="zh-CN" altLang="en-US"/>
          </a:p>
        </p:txBody>
      </p:sp>
    </p:spTree>
    <p:extLst>
      <p:ext uri="{BB962C8B-B14F-4D97-AF65-F5344CB8AC3E}">
        <p14:creationId xmlns:p14="http://schemas.microsoft.com/office/powerpoint/2010/main" val="3101597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B63B03-ADFE-4F59-8156-1C073C424440}"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0288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B63B03-ADFE-4F59-8156-1C073C424440}"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82536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B63B03-ADFE-4F59-8156-1C073C424440}"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48586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B63B03-ADFE-4F59-8156-1C073C424440}"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30488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B63B03-ADFE-4F59-8156-1C073C424440}"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08423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B63B03-ADFE-4F59-8156-1C073C424440}"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5894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B63B03-ADFE-4F59-8156-1C073C424440}"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414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B63B03-ADFE-4F59-8156-1C073C424440}"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4813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5D3CAE2-DF8C-46B1-A542-AE2B49BED895}" type="slidenum">
              <a:rPr lang="zh-CN" altLang="en-US" smtClean="0"/>
              <a:pPr fontAlgn="base">
                <a:spcBef>
                  <a:spcPct val="0"/>
                </a:spcBef>
                <a:spcAft>
                  <a:spcPct val="0"/>
                </a:spcAft>
              </a:pPr>
              <a:t>7</a:t>
            </a:fld>
            <a:endParaRPr lang="zh-CN" altLang="en-US"/>
          </a:p>
        </p:txBody>
      </p:sp>
    </p:spTree>
    <p:extLst>
      <p:ext uri="{BB962C8B-B14F-4D97-AF65-F5344CB8AC3E}">
        <p14:creationId xmlns:p14="http://schemas.microsoft.com/office/powerpoint/2010/main" val="123017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B63B03-ADFE-4F59-8156-1C073C424440}"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6922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5D3CAE2-DF8C-46B1-A542-AE2B49BED895}" type="slidenum">
              <a:rPr lang="zh-CN" altLang="en-US" smtClean="0"/>
              <a:pPr fontAlgn="base">
                <a:spcBef>
                  <a:spcPct val="0"/>
                </a:spcBef>
                <a:spcAft>
                  <a:spcPct val="0"/>
                </a:spcAft>
              </a:pPr>
              <a:t>10</a:t>
            </a:fld>
            <a:endParaRPr lang="zh-CN" altLang="en-US"/>
          </a:p>
        </p:txBody>
      </p:sp>
    </p:spTree>
    <p:extLst>
      <p:ext uri="{BB962C8B-B14F-4D97-AF65-F5344CB8AC3E}">
        <p14:creationId xmlns:p14="http://schemas.microsoft.com/office/powerpoint/2010/main" val="3589745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5D3CAE2-DF8C-46B1-A542-AE2B49BED895}" type="slidenum">
              <a:rPr lang="zh-CN" altLang="en-US" smtClean="0"/>
              <a:pPr fontAlgn="base">
                <a:spcBef>
                  <a:spcPct val="0"/>
                </a:spcBef>
                <a:spcAft>
                  <a:spcPct val="0"/>
                </a:spcAft>
              </a:pPr>
              <a:t>11</a:t>
            </a:fld>
            <a:endParaRPr lang="zh-CN" altLang="en-US"/>
          </a:p>
        </p:txBody>
      </p:sp>
    </p:spTree>
    <p:extLst>
      <p:ext uri="{BB962C8B-B14F-4D97-AF65-F5344CB8AC3E}">
        <p14:creationId xmlns:p14="http://schemas.microsoft.com/office/powerpoint/2010/main" val="1577138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512545"/>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018613"/>
      </p:ext>
    </p:extLst>
  </p:cSld>
  <p:clrMapOvr>
    <a:masterClrMapping/>
  </p:clrMapOvr>
  <mc:AlternateContent xmlns:mc="http://schemas.openxmlformats.org/markup-compatibility/2006" xmlns:p14="http://schemas.microsoft.com/office/powerpoint/2010/main">
    <mc:Choice Requires="p14">
      <p:transition spd="slow" p14:dur="3000">
        <p:checker/>
      </p:transition>
    </mc:Choice>
    <mc:Fallback xmlns="">
      <p:transition spd="slow">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2" name="矩形 1"/>
          <p:cNvSpPr/>
          <p:nvPr userDrawn="1"/>
        </p:nvSpPr>
        <p:spPr>
          <a:xfrm>
            <a:off x="0" y="2148115"/>
            <a:ext cx="12192000" cy="2481942"/>
          </a:xfrm>
          <a:prstGeom prst="rect">
            <a:avLst/>
          </a:prstGeom>
          <a:solidFill>
            <a:schemeClr val="tx1">
              <a:alpha val="2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4800" b="1">
              <a:solidFill>
                <a:srgbClr val="31FCE9"/>
              </a:solidFill>
              <a:latin typeface="+mn-ea"/>
              <a:cs typeface="Open Sans Light" panose="020B0306030504020204" pitchFamily="34" charset="0"/>
            </a:endParaRPr>
          </a:p>
        </p:txBody>
      </p:sp>
      <p:sp>
        <p:nvSpPr>
          <p:cNvPr id="5" name="圆角矩形 4"/>
          <p:cNvSpPr/>
          <p:nvPr userDrawn="1"/>
        </p:nvSpPr>
        <p:spPr>
          <a:xfrm>
            <a:off x="4528458" y="4412342"/>
            <a:ext cx="3135086" cy="44395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spc="600" dirty="0">
              <a:solidFill>
                <a:srgbClr val="7030A0"/>
              </a:solidFill>
            </a:endParaRPr>
          </a:p>
        </p:txBody>
      </p:sp>
      <p:sp>
        <p:nvSpPr>
          <p:cNvPr id="7" name="文本占位符 6"/>
          <p:cNvSpPr>
            <a:spLocks noGrp="1"/>
          </p:cNvSpPr>
          <p:nvPr>
            <p:ph type="body" sz="quarter" idx="10" hasCustomPrompt="1"/>
          </p:nvPr>
        </p:nvSpPr>
        <p:spPr>
          <a:xfrm>
            <a:off x="3809443" y="2327216"/>
            <a:ext cx="4573114" cy="523220"/>
          </a:xfrm>
          <a:prstGeom prst="rect">
            <a:avLst/>
          </a:prstGeom>
        </p:spPr>
        <p:txBody>
          <a:bodyPr/>
          <a:lstStyle>
            <a:lvl1pPr marL="0" indent="0" algn="ctr">
              <a:lnSpc>
                <a:spcPct val="100000"/>
              </a:lnSpc>
              <a:spcBef>
                <a:spcPts val="0"/>
              </a:spcBef>
              <a:buNone/>
              <a:defRPr b="1" spc="600" baseline="0">
                <a:solidFill>
                  <a:schemeClr val="bg1"/>
                </a:solidFill>
              </a:defRPr>
            </a:lvl1pPr>
          </a:lstStyle>
          <a:p>
            <a:pPr lvl="0"/>
            <a:r>
              <a:rPr lang="en-US" altLang="zh-CN" dirty="0"/>
              <a:t>-PART ONE-</a:t>
            </a:r>
            <a:endParaRPr lang="zh-CN" altLang="en-US" dirty="0"/>
          </a:p>
        </p:txBody>
      </p:sp>
      <p:sp>
        <p:nvSpPr>
          <p:cNvPr id="8" name="文本占位符 6"/>
          <p:cNvSpPr>
            <a:spLocks noGrp="1"/>
          </p:cNvSpPr>
          <p:nvPr>
            <p:ph type="body" sz="quarter" idx="11" hasCustomPrompt="1"/>
          </p:nvPr>
        </p:nvSpPr>
        <p:spPr>
          <a:xfrm>
            <a:off x="812800" y="2967366"/>
            <a:ext cx="10566400" cy="1107996"/>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6600" b="1" spc="600" baseline="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white"/>
                </a:solidFill>
                <a:effectLst/>
                <a:uLnTx/>
                <a:uFillTx/>
                <a:latin typeface="+mn-lt"/>
                <a:ea typeface="+mn-ea"/>
                <a:cs typeface="+mn-cs"/>
              </a:rPr>
              <a:t>请在此处添加标题</a:t>
            </a:r>
          </a:p>
        </p:txBody>
      </p:sp>
      <p:sp>
        <p:nvSpPr>
          <p:cNvPr id="9" name="文本占位符 6"/>
          <p:cNvSpPr>
            <a:spLocks noGrp="1"/>
          </p:cNvSpPr>
          <p:nvPr>
            <p:ph type="body" sz="quarter" idx="12" hasCustomPrompt="1"/>
          </p:nvPr>
        </p:nvSpPr>
        <p:spPr>
          <a:xfrm>
            <a:off x="4528458" y="4412342"/>
            <a:ext cx="3135086" cy="443958"/>
          </a:xfrm>
          <a:prstGeom prst="rect">
            <a:avLst/>
          </a:prstGeom>
        </p:spPr>
        <p:txBody>
          <a:bodyPr/>
          <a:lstStyle>
            <a:lvl1pPr marL="0" indent="0" algn="ctr">
              <a:lnSpc>
                <a:spcPct val="100000"/>
              </a:lnSpc>
              <a:spcBef>
                <a:spcPts val="0"/>
              </a:spcBef>
              <a:buNone/>
              <a:defRPr sz="2400" b="1" spc="600" baseline="0">
                <a:solidFill>
                  <a:srgbClr val="3D93F2"/>
                </a:solidFill>
              </a:defRPr>
            </a:lvl1pPr>
          </a:lstStyle>
          <a:p>
            <a:pPr lvl="0"/>
            <a:r>
              <a:rPr lang="en-US" altLang="zh-CN" dirty="0"/>
              <a:t>—D</a:t>
            </a:r>
            <a:r>
              <a:rPr lang="zh-CN" altLang="en-US" dirty="0"/>
              <a:t>意空间</a:t>
            </a:r>
            <a:r>
              <a:rPr lang="en-US" altLang="zh-CN" dirty="0"/>
              <a:t>—</a:t>
            </a:r>
            <a:endParaRPr lang="zh-CN" altLang="en-US" dirty="0"/>
          </a:p>
        </p:txBody>
      </p:sp>
    </p:spTree>
    <p:extLst>
      <p:ext uri="{BB962C8B-B14F-4D97-AF65-F5344CB8AC3E}">
        <p14:creationId xmlns:p14="http://schemas.microsoft.com/office/powerpoint/2010/main" val="4006422123"/>
      </p:ext>
    </p:extLst>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barn(outVertical)">
                                      <p:cBhvr>
                                        <p:cTn id="10" dur="1000"/>
                                        <p:tgtEl>
                                          <p:spTgt spid="7">
                                            <p:txEl>
                                              <p:pRg st="0" end="0"/>
                                            </p:txEl>
                                          </p:spTgt>
                                        </p:tgtEl>
                                      </p:cBhvr>
                                    </p:animEffect>
                                  </p:childTnLst>
                                </p:cTn>
                              </p:par>
                            </p:childTnLst>
                          </p:cTn>
                        </p:par>
                        <p:par>
                          <p:cTn id="11" fill="hold">
                            <p:stCondLst>
                              <p:cond delay="1000"/>
                            </p:stCondLst>
                            <p:childTnLst>
                              <p:par>
                                <p:cTn id="12" presetID="53" presetClass="entr" presetSubtype="16" fill="hold" grpId="0" nodeType="afterEffect">
                                  <p:stCondLst>
                                    <p:cond delay="0"/>
                                  </p:stCondLst>
                                  <p:iterate type="lt">
                                    <p:tmPct val="20000"/>
                                  </p:iterate>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p:cTn id="14"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8">
                                            <p:txEl>
                                              <p:pRg st="0" end="0"/>
                                            </p:txEl>
                                          </p:spTgt>
                                        </p:tgtEl>
                                      </p:cBhvr>
                                    </p:animEffect>
                                  </p:childTnLst>
                                </p:cTn>
                              </p:par>
                            </p:childTnLst>
                          </p:cTn>
                        </p:par>
                        <p:par>
                          <p:cTn id="17" fill="hold">
                            <p:stCondLst>
                              <p:cond delay="2200"/>
                            </p:stCondLst>
                            <p:childTnLst>
                              <p:par>
                                <p:cTn id="18" presetID="53" presetClass="entr" presetSubtype="1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750" fill="hold"/>
                                        <p:tgtEl>
                                          <p:spTgt spid="5"/>
                                        </p:tgtEl>
                                        <p:attrNameLst>
                                          <p:attrName>ppt_w</p:attrName>
                                        </p:attrNameLst>
                                      </p:cBhvr>
                                      <p:tavLst>
                                        <p:tav tm="0">
                                          <p:val>
                                            <p:fltVal val="0"/>
                                          </p:val>
                                        </p:tav>
                                        <p:tav tm="100000">
                                          <p:val>
                                            <p:strVal val="#ppt_w"/>
                                          </p:val>
                                        </p:tav>
                                      </p:tavLst>
                                    </p:anim>
                                    <p:anim calcmode="lin" valueType="num">
                                      <p:cBhvr>
                                        <p:cTn id="21" dur="750" fill="hold"/>
                                        <p:tgtEl>
                                          <p:spTgt spid="5"/>
                                        </p:tgtEl>
                                        <p:attrNameLst>
                                          <p:attrName>ppt_h</p:attrName>
                                        </p:attrNameLst>
                                      </p:cBhvr>
                                      <p:tavLst>
                                        <p:tav tm="0">
                                          <p:val>
                                            <p:fltVal val="0"/>
                                          </p:val>
                                        </p:tav>
                                        <p:tav tm="100000">
                                          <p:val>
                                            <p:strVal val="#ppt_h"/>
                                          </p:val>
                                        </p:tav>
                                      </p:tavLst>
                                    </p:anim>
                                    <p:animEffect transition="in" filter="fade">
                                      <p:cBhvr>
                                        <p:cTn id="22" dur="750"/>
                                        <p:tgtEl>
                                          <p:spTgt spid="5"/>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p:cTn id="25" dur="750" fill="hold"/>
                                        <p:tgtEl>
                                          <p:spTgt spid="9">
                                            <p:txEl>
                                              <p:pRg st="0" end="0"/>
                                            </p:txEl>
                                          </p:spTgt>
                                        </p:tgtEl>
                                        <p:attrNameLst>
                                          <p:attrName>ppt_w</p:attrName>
                                        </p:attrNameLst>
                                      </p:cBhvr>
                                      <p:tavLst>
                                        <p:tav tm="0">
                                          <p:val>
                                            <p:fltVal val="0"/>
                                          </p:val>
                                        </p:tav>
                                        <p:tav tm="100000">
                                          <p:val>
                                            <p:strVal val="#ppt_w"/>
                                          </p:val>
                                        </p:tav>
                                      </p:tavLst>
                                    </p:anim>
                                    <p:anim calcmode="lin" valueType="num">
                                      <p:cBhvr>
                                        <p:cTn id="26" dur="75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27" dur="75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build="p">
        <p:tmplLst>
          <p:tmpl lvl="1">
            <p:tnLst>
              <p:par>
                <p:cTn presetID="16" presetClass="entr" presetSubtype="37"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barn(outVertical)">
                      <p:cBhvr>
                        <p:cTn dur="1000"/>
                        <p:tgtEl>
                          <p:spTgt spid="7"/>
                        </p:tgtEl>
                      </p:cBhvr>
                    </p:animEffect>
                  </p:childTnLst>
                </p:cTn>
              </p:par>
            </p:tnLst>
          </p:tmpl>
        </p:tmplLst>
      </p:bldP>
      <p:bldP spid="8" grpId="0" build="p">
        <p:tmplLst>
          <p:tmpl lvl="1">
            <p:tnLst>
              <p:par>
                <p:cTn presetID="53" presetClass="entr" presetSubtype="16" fill="hold" nodeType="afterEffect">
                  <p:stCondLst>
                    <p:cond delay="0"/>
                  </p:stCondLst>
                  <p:iterate type="lt">
                    <p:tmPct val="20000"/>
                  </p:iterate>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9" grpId="0" build="p">
        <p:tmplLst>
          <p:tmpl lvl="1">
            <p:tnLst>
              <p:par>
                <p:cTn presetID="53" presetClass="entr" presetSubtype="16"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750" fill="hold"/>
                        <p:tgtEl>
                          <p:spTgt spid="9"/>
                        </p:tgtEl>
                        <p:attrNameLst>
                          <p:attrName>ppt_w</p:attrName>
                        </p:attrNameLst>
                      </p:cBhvr>
                      <p:tavLst>
                        <p:tav tm="0">
                          <p:val>
                            <p:fltVal val="0"/>
                          </p:val>
                        </p:tav>
                        <p:tav tm="100000">
                          <p:val>
                            <p:strVal val="#ppt_w"/>
                          </p:val>
                        </p:tav>
                      </p:tavLst>
                    </p:anim>
                    <p:anim calcmode="lin" valueType="num">
                      <p:cBhvr>
                        <p:cTn dur="750" fill="hold"/>
                        <p:tgtEl>
                          <p:spTgt spid="9"/>
                        </p:tgtEl>
                        <p:attrNameLst>
                          <p:attrName>ppt_h</p:attrName>
                        </p:attrNameLst>
                      </p:cBhvr>
                      <p:tavLst>
                        <p:tav tm="0">
                          <p:val>
                            <p:fltVal val="0"/>
                          </p:val>
                        </p:tav>
                        <p:tav tm="100000">
                          <p:val>
                            <p:strVal val="#ppt_h"/>
                          </p:val>
                        </p:tav>
                      </p:tavLst>
                    </p:anim>
                    <p:animEffect transition="in" filter="fade">
                      <p:cBhvr>
                        <p:cTn dur="75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12" name="文本占位符 8"/>
          <p:cNvSpPr>
            <a:spLocks noGrp="1"/>
          </p:cNvSpPr>
          <p:nvPr>
            <p:ph type="body" sz="quarter" idx="10" hasCustomPrompt="1"/>
          </p:nvPr>
        </p:nvSpPr>
        <p:spPr>
          <a:xfrm>
            <a:off x="2210765" y="483839"/>
            <a:ext cx="7770470" cy="536074"/>
          </a:xfrm>
          <a:prstGeom prst="rect">
            <a:avLst/>
          </a:prstGeom>
        </p:spPr>
        <p:txBody>
          <a:bodyPr anchor="ctr"/>
          <a:lstStyle>
            <a:lvl1pPr marL="0" indent="0" algn="ctr">
              <a:lnSpc>
                <a:spcPct val="100000"/>
              </a:lnSpc>
              <a:spcBef>
                <a:spcPts val="0"/>
              </a:spcBef>
              <a:buNone/>
              <a:defRPr sz="3600">
                <a:solidFill>
                  <a:srgbClr val="31FCE9"/>
                </a:solidFill>
              </a:defRPr>
            </a:lvl1pPr>
          </a:lstStyle>
          <a:p>
            <a:pPr lvl="0"/>
            <a:r>
              <a:rPr lang="en-US" altLang="zh-CN" dirty="0"/>
              <a:t>—</a:t>
            </a:r>
            <a:r>
              <a:rPr lang="zh-CN" altLang="en-US" dirty="0"/>
              <a:t>请在此处添加标题</a:t>
            </a:r>
            <a:r>
              <a:rPr lang="en-US" altLang="zh-CN" dirty="0"/>
              <a:t>—</a:t>
            </a:r>
            <a:endParaRPr lang="zh-CN" altLang="en-US" dirty="0"/>
          </a:p>
        </p:txBody>
      </p:sp>
    </p:spTree>
    <p:extLst>
      <p:ext uri="{BB962C8B-B14F-4D97-AF65-F5344CB8AC3E}">
        <p14:creationId xmlns:p14="http://schemas.microsoft.com/office/powerpoint/2010/main" val="375857608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53" presetClass="entr" presetSubtype="16"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3484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9" y="0"/>
            <a:ext cx="12191701" cy="6858000"/>
          </a:xfrm>
          <a:prstGeom prst="rect">
            <a:avLst/>
          </a:prstGeom>
        </p:spPr>
      </p:pic>
    </p:spTree>
    <p:extLst>
      <p:ext uri="{BB962C8B-B14F-4D97-AF65-F5344CB8AC3E}">
        <p14:creationId xmlns:p14="http://schemas.microsoft.com/office/powerpoint/2010/main" val="1826450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6"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3827646" y="1160649"/>
            <a:ext cx="4536708" cy="4536702"/>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dirty="0">
              <a:ln>
                <a:noFill/>
              </a:ln>
              <a:solidFill>
                <a:srgbClr val="7030A0"/>
              </a:solidFill>
              <a:effectLst/>
              <a:uLnTx/>
              <a:uFillTx/>
            </a:endParaRPr>
          </a:p>
        </p:txBody>
      </p:sp>
      <p:sp>
        <p:nvSpPr>
          <p:cNvPr id="10" name="椭圆 9"/>
          <p:cNvSpPr/>
          <p:nvPr/>
        </p:nvSpPr>
        <p:spPr>
          <a:xfrm>
            <a:off x="4102509" y="1435512"/>
            <a:ext cx="3986982" cy="3986976"/>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800" b="1" dirty="0">
              <a:solidFill>
                <a:schemeClr val="bg1"/>
              </a:solidFill>
              <a:latin typeface="+mn-ea"/>
              <a:cs typeface="Open Sans Light" panose="020B0306030504020204" pitchFamily="34" charset="0"/>
            </a:endParaRPr>
          </a:p>
        </p:txBody>
      </p:sp>
      <p:sp>
        <p:nvSpPr>
          <p:cNvPr id="5" name="文本框 4"/>
          <p:cNvSpPr txBox="1"/>
          <p:nvPr/>
        </p:nvSpPr>
        <p:spPr>
          <a:xfrm>
            <a:off x="4656000" y="2624267"/>
            <a:ext cx="2964274" cy="923330"/>
          </a:xfrm>
          <a:prstGeom prst="rect">
            <a:avLst/>
          </a:prstGeom>
          <a:noFill/>
        </p:spPr>
        <p:txBody>
          <a:bodyPr wrap="none" rtlCol="0">
            <a:spAutoFit/>
          </a:bodyPr>
          <a:lstStyle/>
          <a:p>
            <a:pPr algn="ctr"/>
            <a:r>
              <a:rPr lang="zh-CN" altLang="en-US" sz="5400" b="1" dirty="0" smtClean="0">
                <a:solidFill>
                  <a:schemeClr val="bg1"/>
                </a:solidFill>
              </a:rPr>
              <a:t>分词综述</a:t>
            </a:r>
            <a:endParaRPr lang="zh-CN" altLang="en-US" sz="5400" b="1" dirty="0">
              <a:solidFill>
                <a:schemeClr val="bg1"/>
              </a:solidFill>
            </a:endParaRPr>
          </a:p>
        </p:txBody>
      </p:sp>
      <p:sp>
        <p:nvSpPr>
          <p:cNvPr id="9" name="文本框 8"/>
          <p:cNvSpPr txBox="1"/>
          <p:nvPr/>
        </p:nvSpPr>
        <p:spPr>
          <a:xfrm>
            <a:off x="5191185" y="3818230"/>
            <a:ext cx="1809630" cy="584775"/>
          </a:xfrm>
          <a:prstGeom prst="rect">
            <a:avLst/>
          </a:prstGeom>
          <a:noFill/>
        </p:spPr>
        <p:txBody>
          <a:bodyPr wrap="square" rtlCol="0">
            <a:spAutoFit/>
          </a:bodyPr>
          <a:lstStyle/>
          <a:p>
            <a:pPr algn="ctr"/>
            <a:r>
              <a:rPr lang="zh-CN" altLang="en-US" sz="3200" spc="300" dirty="0">
                <a:solidFill>
                  <a:schemeClr val="bg1"/>
                </a:solidFill>
              </a:rPr>
              <a:t>熊凯丽</a:t>
            </a:r>
          </a:p>
        </p:txBody>
      </p:sp>
      <p:cxnSp>
        <p:nvCxnSpPr>
          <p:cNvPr id="11" name="直接连接符 10"/>
          <p:cNvCxnSpPr/>
          <p:nvPr/>
        </p:nvCxnSpPr>
        <p:spPr>
          <a:xfrm>
            <a:off x="4748367" y="3534603"/>
            <a:ext cx="2880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 name="Andreas Dohmeyer、Nils Ruzica - Can U Fee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7796" y="6374871"/>
            <a:ext cx="406401" cy="406400"/>
          </a:xfrm>
          <a:prstGeom prst="rect">
            <a:avLst/>
          </a:prstGeom>
        </p:spPr>
      </p:pic>
    </p:spTree>
    <p:extLst>
      <p:ext uri="{BB962C8B-B14F-4D97-AF65-F5344CB8AC3E}">
        <p14:creationId xmlns:p14="http://schemas.microsoft.com/office/powerpoint/2010/main" val="707330422"/>
      </p:ext>
    </p:extLst>
  </p:cSld>
  <p:clrMapOvr>
    <a:masterClrMapping/>
  </p:clrMapOvr>
  <mc:AlternateContent xmlns:mc="http://schemas.openxmlformats.org/markup-compatibility/2006" xmlns:p14="http://schemas.microsoft.com/office/powerpoint/2010/main">
    <mc:Choice Requires="p14">
      <p:transition spd="slow" p14:dur="3000" advTm="2620">
        <p:blinds dir="vert"/>
      </p:transition>
    </mc:Choice>
    <mc:Fallback xmlns="">
      <p:transition spd="slow" advTm="262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750" fill="hold"/>
                                        <p:tgtEl>
                                          <p:spTgt spid="10"/>
                                        </p:tgtEl>
                                        <p:attrNameLst>
                                          <p:attrName>ppt_w</p:attrName>
                                        </p:attrNameLst>
                                      </p:cBhvr>
                                      <p:tavLst>
                                        <p:tav tm="0">
                                          <p:val>
                                            <p:fltVal val="0"/>
                                          </p:val>
                                        </p:tav>
                                        <p:tav tm="100000">
                                          <p:val>
                                            <p:strVal val="#ppt_w"/>
                                          </p:val>
                                        </p:tav>
                                      </p:tavLst>
                                    </p:anim>
                                    <p:anim calcmode="lin" valueType="num">
                                      <p:cBhvr>
                                        <p:cTn id="10" dur="750" fill="hold"/>
                                        <p:tgtEl>
                                          <p:spTgt spid="10"/>
                                        </p:tgtEl>
                                        <p:attrNameLst>
                                          <p:attrName>ppt_h</p:attrName>
                                        </p:attrNameLst>
                                      </p:cBhvr>
                                      <p:tavLst>
                                        <p:tav tm="0">
                                          <p:val>
                                            <p:fltVal val="0"/>
                                          </p:val>
                                        </p:tav>
                                        <p:tav tm="100000">
                                          <p:val>
                                            <p:strVal val="#ppt_h"/>
                                          </p:val>
                                        </p:tav>
                                      </p:tavLst>
                                    </p:anim>
                                    <p:animEffect transition="in" filter="fade">
                                      <p:cBhvr>
                                        <p:cTn id="11" dur="750"/>
                                        <p:tgtEl>
                                          <p:spTgt spid="10"/>
                                        </p:tgtEl>
                                      </p:cBhvr>
                                    </p:animEffect>
                                  </p:childTnLst>
                                </p:cTn>
                              </p:par>
                              <p:par>
                                <p:cTn id="12" presetID="53" presetClass="entr" presetSubtype="16"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p:cTn id="14" dur="750" fill="hold"/>
                                        <p:tgtEl>
                                          <p:spTgt spid="8"/>
                                        </p:tgtEl>
                                        <p:attrNameLst>
                                          <p:attrName>ppt_w</p:attrName>
                                        </p:attrNameLst>
                                      </p:cBhvr>
                                      <p:tavLst>
                                        <p:tav tm="0">
                                          <p:val>
                                            <p:fltVal val="0"/>
                                          </p:val>
                                        </p:tav>
                                        <p:tav tm="100000">
                                          <p:val>
                                            <p:strVal val="#ppt_w"/>
                                          </p:val>
                                        </p:tav>
                                      </p:tavLst>
                                    </p:anim>
                                    <p:anim calcmode="lin" valueType="num">
                                      <p:cBhvr>
                                        <p:cTn id="15" dur="750" fill="hold"/>
                                        <p:tgtEl>
                                          <p:spTgt spid="8"/>
                                        </p:tgtEl>
                                        <p:attrNameLst>
                                          <p:attrName>ppt_h</p:attrName>
                                        </p:attrNameLst>
                                      </p:cBhvr>
                                      <p:tavLst>
                                        <p:tav tm="0">
                                          <p:val>
                                            <p:fltVal val="0"/>
                                          </p:val>
                                        </p:tav>
                                        <p:tav tm="100000">
                                          <p:val>
                                            <p:strVal val="#ppt_h"/>
                                          </p:val>
                                        </p:tav>
                                      </p:tavLst>
                                    </p:anim>
                                    <p:animEffect transition="in" filter="fade">
                                      <p:cBhvr>
                                        <p:cTn id="16" dur="750"/>
                                        <p:tgtEl>
                                          <p:spTgt spid="8"/>
                                        </p:tgtEl>
                                      </p:cBhvr>
                                    </p:animEffect>
                                  </p:childTnLst>
                                </p:cTn>
                              </p:par>
                            </p:childTnLst>
                          </p:cTn>
                        </p:par>
                        <p:par>
                          <p:cTn id="17" fill="hold">
                            <p:stCondLst>
                              <p:cond delay="1000"/>
                            </p:stCondLst>
                            <p:childTnLst>
                              <p:par>
                                <p:cTn id="18" presetID="23" presetClass="entr" presetSubtype="36" fill="hold" grpId="0" nodeType="afterEffect">
                                  <p:stCondLst>
                                    <p:cond delay="0"/>
                                  </p:stCondLst>
                                  <p:iterate type="lt">
                                    <p:tmPct val="20000"/>
                                  </p:iterate>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strVal val="(6*min(max(#ppt_w*#ppt_h,.3),1)-7.4)/-.7*#ppt_w"/>
                                          </p:val>
                                        </p:tav>
                                        <p:tav tm="100000">
                                          <p:val>
                                            <p:strVal val="#ppt_w"/>
                                          </p:val>
                                        </p:tav>
                                      </p:tavLst>
                                    </p:anim>
                                    <p:anim calcmode="lin" valueType="num">
                                      <p:cBhvr>
                                        <p:cTn id="21" dur="500" fill="hold"/>
                                        <p:tgtEl>
                                          <p:spTgt spid="5"/>
                                        </p:tgtEl>
                                        <p:attrNameLst>
                                          <p:attrName>ppt_h</p:attrName>
                                        </p:attrNameLst>
                                      </p:cBhvr>
                                      <p:tavLst>
                                        <p:tav tm="0">
                                          <p:val>
                                            <p:strVal val="(6*min(max(#ppt_w*#ppt_h,.3),1)-7.4)/-.7*#ppt_h"/>
                                          </p:val>
                                        </p:tav>
                                        <p:tav tm="100000">
                                          <p:val>
                                            <p:strVal val="#ppt_h"/>
                                          </p:val>
                                        </p:tav>
                                      </p:tavLst>
                                    </p:anim>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24" fill="hold">
                            <p:stCondLst>
                              <p:cond delay="1800"/>
                            </p:stCondLst>
                            <p:childTnLst>
                              <p:par>
                                <p:cTn id="25" presetID="16" presetClass="entr" presetSubtype="37"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outVertical)">
                                      <p:cBhvr>
                                        <p:cTn id="27" dur="500"/>
                                        <p:tgtEl>
                                          <p:spTgt spid="11"/>
                                        </p:tgtEl>
                                      </p:cBhvr>
                                    </p:animEffect>
                                  </p:childTnLst>
                                </p:cTn>
                              </p:par>
                            </p:childTnLst>
                          </p:cTn>
                        </p:par>
                        <p:par>
                          <p:cTn id="28" fill="hold">
                            <p:stCondLst>
                              <p:cond delay="2300"/>
                            </p:stCondLst>
                            <p:childTnLst>
                              <p:par>
                                <p:cTn id="29" presetID="22" presetClass="entr" presetSubtype="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 repeatCount="indefinite" fill="remove" display="0">
                  <p:stCondLst>
                    <p:cond delay="indefinite"/>
                  </p:stCondLst>
                  <p:endCondLst>
                    <p:cond evt="onStopAudio" delay="0">
                      <p:tgtEl>
                        <p:sldTgt/>
                      </p:tgtEl>
                    </p:cond>
                  </p:endCondLst>
                </p:cTn>
                <p:tgtEl>
                  <p:spTgt spid="2"/>
                </p:tgtEl>
              </p:cMediaNode>
            </p:audio>
          </p:childTnLst>
        </p:cTn>
      </p:par>
    </p:tnLst>
    <p:bldLst>
      <p:bldP spid="8" grpId="0" animBg="1"/>
      <p:bldP spid="10" grpId="0" animBg="1"/>
      <p:bldP spid="5" grpId="0"/>
      <p:bldP spid="9" grpId="0"/>
    </p:bldLst>
  </p:timing>
  <p:extLst>
    <p:ext uri="{E180D4A7-C9FB-4DFB-919C-405C955672EB}">
      <p14:showEvtLst xmlns:p14="http://schemas.microsoft.com/office/powerpoint/2010/main">
        <p14:playEvt time="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solidFill>
                  <a:srgbClr val="FFFF00"/>
                </a:solidFill>
              </a:rPr>
              <a:t>词典分词方法</a:t>
            </a:r>
            <a:endParaRPr lang="zh-CN" altLang="en-US" dirty="0">
              <a:solidFill>
                <a:srgbClr val="FFFF00"/>
              </a:solidFill>
            </a:endParaRPr>
          </a:p>
        </p:txBody>
      </p:sp>
      <p:sp>
        <p:nvSpPr>
          <p:cNvPr id="3" name="矩形 2"/>
          <p:cNvSpPr/>
          <p:nvPr/>
        </p:nvSpPr>
        <p:spPr>
          <a:xfrm>
            <a:off x="1624091" y="1501255"/>
            <a:ext cx="8871044" cy="4093428"/>
          </a:xfrm>
          <a:prstGeom prst="rect">
            <a:avLst/>
          </a:prstGeom>
          <a:noFill/>
        </p:spPr>
        <p:txBody>
          <a:bodyPr wrap="square" rtlCol="0">
            <a:spAutoFit/>
          </a:bodyPr>
          <a:lstStyle/>
          <a:p>
            <a:pPr>
              <a:lnSpc>
                <a:spcPct val="130000"/>
              </a:lnSpc>
            </a:pPr>
            <a:r>
              <a:rPr lang="zh-CN" altLang="en-US" sz="2000" b="1" spc="600" dirty="0" smtClean="0">
                <a:solidFill>
                  <a:schemeClr val="bg1"/>
                </a:solidFill>
              </a:rPr>
              <a:t>     词</a:t>
            </a:r>
            <a:r>
              <a:rPr lang="zh-CN" altLang="en-US" sz="2000" b="1" spc="600" dirty="0">
                <a:solidFill>
                  <a:schemeClr val="bg1"/>
                </a:solidFill>
              </a:rPr>
              <a:t>典分词方法按照一定策略将待分</a:t>
            </a:r>
            <a:r>
              <a:rPr lang="zh-CN" altLang="en-US" sz="2000" b="1" spc="600" dirty="0" smtClean="0">
                <a:solidFill>
                  <a:schemeClr val="bg1"/>
                </a:solidFill>
              </a:rPr>
              <a:t>析汉</a:t>
            </a:r>
            <a:r>
              <a:rPr lang="zh-CN" altLang="en-US" sz="2000" b="1" spc="600" dirty="0">
                <a:solidFill>
                  <a:schemeClr val="bg1"/>
                </a:solidFill>
              </a:rPr>
              <a:t>字串与词典中的词条进行匹配， 若在词典中找到</a:t>
            </a:r>
            <a:r>
              <a:rPr lang="zh-CN" altLang="en-US" sz="2000" b="1" spc="600" dirty="0" smtClean="0">
                <a:solidFill>
                  <a:schemeClr val="bg1"/>
                </a:solidFill>
              </a:rPr>
              <a:t>某个</a:t>
            </a:r>
            <a:r>
              <a:rPr lang="zh-CN" altLang="en-US" sz="2000" b="1" spc="600" dirty="0">
                <a:solidFill>
                  <a:schemeClr val="bg1"/>
                </a:solidFill>
              </a:rPr>
              <a:t>字符串，则匹配成功， 该方法需要确定三个要素</a:t>
            </a:r>
            <a:r>
              <a:rPr lang="en-US" altLang="zh-CN" sz="2000" b="1" spc="600" dirty="0">
                <a:solidFill>
                  <a:schemeClr val="bg1"/>
                </a:solidFill>
              </a:rPr>
              <a:t>: </a:t>
            </a:r>
            <a:r>
              <a:rPr lang="zh-CN" altLang="en-US" sz="2000" b="1" spc="600" dirty="0" smtClean="0">
                <a:solidFill>
                  <a:schemeClr val="bg1"/>
                </a:solidFill>
              </a:rPr>
              <a:t>词典</a:t>
            </a:r>
            <a:r>
              <a:rPr lang="zh-CN" altLang="en-US" sz="2000" b="1" spc="600" dirty="0">
                <a:solidFill>
                  <a:schemeClr val="bg1"/>
                </a:solidFill>
              </a:rPr>
              <a:t>、扫描方向、匹配原则</a:t>
            </a:r>
            <a:r>
              <a:rPr lang="zh-CN" altLang="en-US" sz="2000" b="1" spc="600" dirty="0" smtClean="0">
                <a:solidFill>
                  <a:schemeClr val="bg1"/>
                </a:solidFill>
              </a:rPr>
              <a:t>。实际</a:t>
            </a:r>
            <a:r>
              <a:rPr lang="zh-CN" altLang="en-US" sz="2000" b="1" spc="600" dirty="0">
                <a:solidFill>
                  <a:schemeClr val="bg1"/>
                </a:solidFill>
              </a:rPr>
              <a:t>分词系统，都是把词典分词</a:t>
            </a:r>
            <a:r>
              <a:rPr lang="zh-CN" altLang="en-US" sz="2000" b="1" spc="600" dirty="0" smtClean="0">
                <a:solidFill>
                  <a:schemeClr val="bg1"/>
                </a:solidFill>
              </a:rPr>
              <a:t>作为</a:t>
            </a:r>
            <a:r>
              <a:rPr lang="zh-CN" altLang="en-US" sz="2000" b="1" spc="600" dirty="0">
                <a:solidFill>
                  <a:schemeClr val="bg1"/>
                </a:solidFill>
              </a:rPr>
              <a:t>一种初分手段， 再通过各种其他的语言信息进一</a:t>
            </a:r>
            <a:r>
              <a:rPr lang="zh-CN" altLang="en-US" sz="2000" b="1" spc="600" dirty="0" smtClean="0">
                <a:solidFill>
                  <a:schemeClr val="bg1"/>
                </a:solidFill>
              </a:rPr>
              <a:t>步提</a:t>
            </a:r>
            <a:r>
              <a:rPr lang="zh-CN" altLang="en-US" sz="2000" b="1" spc="600" dirty="0">
                <a:solidFill>
                  <a:schemeClr val="bg1"/>
                </a:solidFill>
              </a:rPr>
              <a:t>高切分的准确率。</a:t>
            </a:r>
            <a:br>
              <a:rPr lang="zh-CN" altLang="en-US" sz="2000" b="1" spc="600" dirty="0">
                <a:solidFill>
                  <a:schemeClr val="bg1"/>
                </a:solidFill>
              </a:rPr>
            </a:br>
            <a:r>
              <a:rPr lang="zh-CN" altLang="en-US" sz="2000" b="1" spc="600" dirty="0" smtClean="0">
                <a:solidFill>
                  <a:schemeClr val="bg1"/>
                </a:solidFill>
              </a:rPr>
              <a:t>     词</a:t>
            </a:r>
            <a:r>
              <a:rPr lang="zh-CN" altLang="en-US" sz="2000" b="1" spc="600" dirty="0">
                <a:solidFill>
                  <a:schemeClr val="bg1"/>
                </a:solidFill>
              </a:rPr>
              <a:t>典分词方法包含两个核心内容</a:t>
            </a:r>
            <a:r>
              <a:rPr lang="en-US" altLang="zh-CN" sz="2000" b="1" spc="600" dirty="0">
                <a:solidFill>
                  <a:schemeClr val="bg1"/>
                </a:solidFill>
              </a:rPr>
              <a:t>: </a:t>
            </a:r>
            <a:r>
              <a:rPr lang="zh-CN" altLang="en-US" sz="2000" b="1" spc="600" dirty="0">
                <a:solidFill>
                  <a:schemeClr val="bg1"/>
                </a:solidFill>
              </a:rPr>
              <a:t>分词算法与词</a:t>
            </a:r>
            <a:r>
              <a:rPr lang="zh-CN" altLang="en-US" sz="2000" b="1" spc="600" dirty="0" smtClean="0">
                <a:solidFill>
                  <a:schemeClr val="bg1"/>
                </a:solidFill>
              </a:rPr>
              <a:t>典结</a:t>
            </a:r>
            <a:r>
              <a:rPr lang="zh-CN" altLang="en-US" sz="2000" b="1" spc="600" dirty="0">
                <a:solidFill>
                  <a:schemeClr val="bg1"/>
                </a:solidFill>
              </a:rPr>
              <a:t>构，算法设计可从以下几方面展开</a:t>
            </a:r>
            <a:r>
              <a:rPr lang="en-US" altLang="zh-CN" sz="2000" b="1" spc="600" dirty="0">
                <a:solidFill>
                  <a:schemeClr val="bg1"/>
                </a:solidFill>
              </a:rPr>
              <a:t>: </a:t>
            </a:r>
            <a:r>
              <a:rPr lang="zh-CN" altLang="en-US" sz="2000" b="1" spc="600" dirty="0">
                <a:solidFill>
                  <a:schemeClr val="bg1"/>
                </a:solidFill>
              </a:rPr>
              <a:t>①字典结构改进</a:t>
            </a:r>
            <a:r>
              <a:rPr lang="en-US" altLang="zh-CN" sz="2000" b="1" spc="600" dirty="0" smtClean="0">
                <a:solidFill>
                  <a:schemeClr val="bg1"/>
                </a:solidFill>
              </a:rPr>
              <a:t>;</a:t>
            </a:r>
            <a:r>
              <a:rPr lang="zh-CN" altLang="en-US" sz="2000" b="1" spc="600" dirty="0" smtClean="0">
                <a:solidFill>
                  <a:schemeClr val="bg1"/>
                </a:solidFill>
              </a:rPr>
              <a:t>②</a:t>
            </a:r>
            <a:r>
              <a:rPr lang="zh-CN" altLang="en-US" sz="2000" b="1" spc="600" dirty="0">
                <a:solidFill>
                  <a:schemeClr val="bg1"/>
                </a:solidFill>
              </a:rPr>
              <a:t>改进扫描方式</a:t>
            </a:r>
            <a:r>
              <a:rPr lang="en-US" altLang="zh-CN" sz="2000" b="1" spc="600" dirty="0">
                <a:solidFill>
                  <a:schemeClr val="bg1"/>
                </a:solidFill>
              </a:rPr>
              <a:t>; </a:t>
            </a:r>
            <a:r>
              <a:rPr lang="zh-CN" altLang="en-US" sz="2000" b="1" spc="600" dirty="0">
                <a:solidFill>
                  <a:schemeClr val="bg1"/>
                </a:solidFill>
              </a:rPr>
              <a:t>③将词典中的词按由长到短递减顺</a:t>
            </a:r>
            <a:r>
              <a:rPr lang="zh-CN" altLang="en-US" sz="2000" b="1" spc="600" dirty="0" smtClean="0">
                <a:solidFill>
                  <a:schemeClr val="bg1"/>
                </a:solidFill>
              </a:rPr>
              <a:t>序逐</a:t>
            </a:r>
            <a:r>
              <a:rPr lang="zh-CN" altLang="en-US" sz="2000" b="1" spc="600" dirty="0">
                <a:solidFill>
                  <a:schemeClr val="bg1"/>
                </a:solidFill>
              </a:rPr>
              <a:t>字搜索整个待处理材料，一直到分出全部词为止。 </a:t>
            </a:r>
            <a:br>
              <a:rPr lang="zh-CN" altLang="en-US" sz="2000" b="1" spc="600" dirty="0">
                <a:solidFill>
                  <a:schemeClr val="bg1"/>
                </a:solidFill>
              </a:rPr>
            </a:br>
            <a:endParaRPr lang="zh-CN" altLang="en-US" sz="2000" b="1" spc="600" dirty="0">
              <a:solidFill>
                <a:schemeClr val="bg1"/>
              </a:solidFill>
            </a:endParaRPr>
          </a:p>
        </p:txBody>
      </p:sp>
    </p:spTree>
    <p:extLst>
      <p:ext uri="{BB962C8B-B14F-4D97-AF65-F5344CB8AC3E}">
        <p14:creationId xmlns:p14="http://schemas.microsoft.com/office/powerpoint/2010/main" val="3902396730"/>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rgbClr val="FFFF00"/>
                </a:solidFill>
              </a:rPr>
              <a:t>理解</a:t>
            </a:r>
            <a:r>
              <a:rPr lang="zh-CN" altLang="en-US" dirty="0" smtClean="0">
                <a:solidFill>
                  <a:srgbClr val="FFFF00"/>
                </a:solidFill>
              </a:rPr>
              <a:t>分词方法</a:t>
            </a:r>
            <a:endParaRPr lang="zh-CN" altLang="en-US" dirty="0">
              <a:solidFill>
                <a:srgbClr val="FFFF00"/>
              </a:solidFill>
            </a:endParaRPr>
          </a:p>
        </p:txBody>
      </p:sp>
      <p:sp>
        <p:nvSpPr>
          <p:cNvPr id="3" name="矩形 2"/>
          <p:cNvSpPr/>
          <p:nvPr/>
        </p:nvSpPr>
        <p:spPr>
          <a:xfrm>
            <a:off x="1521730" y="2628304"/>
            <a:ext cx="6096000" cy="2061398"/>
          </a:xfrm>
          <a:prstGeom prst="rect">
            <a:avLst/>
          </a:prstGeom>
          <a:noFill/>
        </p:spPr>
        <p:txBody>
          <a:bodyPr wrap="square" rtlCol="0">
            <a:spAutoFit/>
          </a:bodyPr>
          <a:lstStyle/>
          <a:p>
            <a:pPr>
              <a:lnSpc>
                <a:spcPct val="130000"/>
              </a:lnSpc>
            </a:pPr>
            <a:r>
              <a:rPr lang="zh-CN" altLang="en-US" sz="2000" b="1" spc="600" dirty="0">
                <a:solidFill>
                  <a:schemeClr val="bg1"/>
                </a:solidFill>
              </a:rPr>
              <a:t>基本思想是分词同时进行</a:t>
            </a:r>
            <a:r>
              <a:rPr lang="zh-CN" altLang="en-US" sz="2000" b="1" spc="600" dirty="0" smtClean="0">
                <a:solidFill>
                  <a:schemeClr val="bg1"/>
                </a:solidFill>
              </a:rPr>
              <a:t>句法</a:t>
            </a:r>
            <a:r>
              <a:rPr lang="zh-CN" altLang="en-US" sz="2000" b="1" spc="600" dirty="0">
                <a:solidFill>
                  <a:schemeClr val="bg1"/>
                </a:solidFill>
              </a:rPr>
              <a:t>、语义分析，利用句法信息和语义信息来处理歧义</a:t>
            </a:r>
            <a:r>
              <a:rPr lang="zh-CN" altLang="en-US" sz="2000" b="1" spc="600" dirty="0" smtClean="0">
                <a:solidFill>
                  <a:schemeClr val="bg1"/>
                </a:solidFill>
              </a:rPr>
              <a:t>现象</a:t>
            </a:r>
            <a:r>
              <a:rPr lang="zh-CN" altLang="en-US" sz="2000" b="1" spc="600" dirty="0">
                <a:solidFill>
                  <a:schemeClr val="bg1"/>
                </a:solidFill>
              </a:rPr>
              <a:t>，理解分词方法需要使用大量语言知识和信息 </a:t>
            </a:r>
            <a:br>
              <a:rPr lang="zh-CN" altLang="en-US" sz="2000" b="1" spc="600" dirty="0">
                <a:solidFill>
                  <a:schemeClr val="bg1"/>
                </a:solidFill>
              </a:rPr>
            </a:br>
            <a:endParaRPr lang="zh-CN" altLang="en-US" sz="2000" b="1" spc="600" dirty="0">
              <a:solidFill>
                <a:schemeClr val="bg1"/>
              </a:solidFill>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2108" y="1420406"/>
            <a:ext cx="2033714" cy="2033714"/>
          </a:xfrm>
          <a:prstGeom prst="rect">
            <a:avLst/>
          </a:prstGeom>
        </p:spPr>
      </p:pic>
      <p:sp>
        <p:nvSpPr>
          <p:cNvPr id="15" name="矩形 14"/>
          <p:cNvSpPr/>
          <p:nvPr/>
        </p:nvSpPr>
        <p:spPr>
          <a:xfrm>
            <a:off x="8479815" y="1942952"/>
            <a:ext cx="1160061" cy="1089529"/>
          </a:xfrm>
          <a:prstGeom prst="rect">
            <a:avLst/>
          </a:prstGeom>
        </p:spPr>
        <p:txBody>
          <a:bodyPr wrap="square">
            <a:spAutoFit/>
          </a:bodyPr>
          <a:lstStyle/>
          <a:p>
            <a:pPr lvl="0" algn="ctr" defTabSz="1066800">
              <a:lnSpc>
                <a:spcPct val="90000"/>
              </a:lnSpc>
              <a:spcBef>
                <a:spcPct val="0"/>
              </a:spcBef>
              <a:spcAft>
                <a:spcPct val="35000"/>
              </a:spcAft>
            </a:pPr>
            <a:r>
              <a:rPr lang="zh-CN" altLang="en-US" sz="2400" b="1" spc="600" dirty="0">
                <a:solidFill>
                  <a:schemeClr val="bg1"/>
                </a:solidFill>
              </a:rPr>
              <a:t>人工智能技</a:t>
            </a:r>
            <a:r>
              <a:rPr lang="zh-CN" altLang="en-US" sz="2400" b="1" spc="600" dirty="0" smtClean="0">
                <a:solidFill>
                  <a:schemeClr val="bg1"/>
                </a:solidFill>
              </a:rPr>
              <a:t>术</a:t>
            </a:r>
            <a:endParaRPr lang="en-US" altLang="zh-CN" sz="2400" b="1" spc="600" dirty="0">
              <a:solidFill>
                <a:schemeClr val="bg1"/>
              </a:solidFill>
            </a:endParaRPr>
          </a:p>
        </p:txBody>
      </p:sp>
      <p:sp>
        <p:nvSpPr>
          <p:cNvPr id="17" name="矩形 16"/>
          <p:cNvSpPr/>
          <p:nvPr/>
        </p:nvSpPr>
        <p:spPr>
          <a:xfrm>
            <a:off x="8361192" y="4677495"/>
            <a:ext cx="1160061" cy="1089529"/>
          </a:xfrm>
          <a:prstGeom prst="rect">
            <a:avLst/>
          </a:prstGeom>
        </p:spPr>
        <p:txBody>
          <a:bodyPr wrap="square">
            <a:spAutoFit/>
          </a:bodyPr>
          <a:lstStyle/>
          <a:p>
            <a:pPr lvl="0" algn="ctr" defTabSz="1066800">
              <a:lnSpc>
                <a:spcPct val="90000"/>
              </a:lnSpc>
              <a:spcBef>
                <a:spcPct val="0"/>
              </a:spcBef>
              <a:spcAft>
                <a:spcPct val="35000"/>
              </a:spcAft>
            </a:pPr>
            <a:r>
              <a:rPr lang="zh-CN" altLang="en-US" sz="2400" b="1" spc="600" dirty="0">
                <a:solidFill>
                  <a:schemeClr val="bg1"/>
                </a:solidFill>
              </a:rPr>
              <a:t>统</a:t>
            </a:r>
            <a:r>
              <a:rPr lang="zh-CN" altLang="en-US" sz="2400" b="1" spc="600" dirty="0" smtClean="0">
                <a:solidFill>
                  <a:schemeClr val="bg1"/>
                </a:solidFill>
              </a:rPr>
              <a:t>计模型技术</a:t>
            </a:r>
            <a:endParaRPr lang="en-US" altLang="zh-CN" sz="2400" b="1" spc="600" dirty="0">
              <a:solidFill>
                <a:schemeClr val="bg1"/>
              </a:solidFill>
            </a:endParaRP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108" y="3854783"/>
            <a:ext cx="1905000" cy="1905000"/>
          </a:xfrm>
          <a:prstGeom prst="rect">
            <a:avLst/>
          </a:prstGeom>
        </p:spPr>
      </p:pic>
      <p:sp>
        <p:nvSpPr>
          <p:cNvPr id="19" name="矩形 18"/>
          <p:cNvSpPr/>
          <p:nvPr/>
        </p:nvSpPr>
        <p:spPr>
          <a:xfrm>
            <a:off x="8347545" y="4262518"/>
            <a:ext cx="1160061" cy="1089529"/>
          </a:xfrm>
          <a:prstGeom prst="rect">
            <a:avLst/>
          </a:prstGeom>
        </p:spPr>
        <p:txBody>
          <a:bodyPr wrap="square">
            <a:spAutoFit/>
          </a:bodyPr>
          <a:lstStyle/>
          <a:p>
            <a:pPr lvl="0" algn="ctr" defTabSz="1066800">
              <a:lnSpc>
                <a:spcPct val="90000"/>
              </a:lnSpc>
              <a:spcBef>
                <a:spcPct val="0"/>
              </a:spcBef>
              <a:spcAft>
                <a:spcPct val="35000"/>
              </a:spcAft>
            </a:pPr>
            <a:r>
              <a:rPr lang="zh-CN" altLang="en-US" sz="2400" b="1" spc="600" dirty="0">
                <a:solidFill>
                  <a:schemeClr val="bg1"/>
                </a:solidFill>
              </a:rPr>
              <a:t>统</a:t>
            </a:r>
            <a:r>
              <a:rPr lang="zh-CN" altLang="en-US" sz="2400" b="1" spc="600" dirty="0" smtClean="0">
                <a:solidFill>
                  <a:schemeClr val="bg1"/>
                </a:solidFill>
              </a:rPr>
              <a:t>计模型技术</a:t>
            </a:r>
            <a:endParaRPr lang="en-US" altLang="zh-CN" sz="2400" b="1" spc="600" dirty="0">
              <a:solidFill>
                <a:schemeClr val="bg1"/>
              </a:solidFill>
            </a:endParaRPr>
          </a:p>
        </p:txBody>
      </p:sp>
    </p:spTree>
    <p:extLst>
      <p:ext uri="{BB962C8B-B14F-4D97-AF65-F5344CB8AC3E}">
        <p14:creationId xmlns:p14="http://schemas.microsoft.com/office/powerpoint/2010/main" val="2286605245"/>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rgbClr val="FFFF00"/>
                </a:solidFill>
              </a:rPr>
              <a:t>统计</a:t>
            </a:r>
            <a:r>
              <a:rPr lang="zh-CN" altLang="en-US" dirty="0" smtClean="0">
                <a:solidFill>
                  <a:srgbClr val="FFFF00"/>
                </a:solidFill>
              </a:rPr>
              <a:t>分词方法</a:t>
            </a:r>
            <a:endParaRPr lang="zh-CN" altLang="en-US" dirty="0">
              <a:solidFill>
                <a:srgbClr val="FFFF00"/>
              </a:solidFill>
            </a:endParaRPr>
          </a:p>
        </p:txBody>
      </p:sp>
      <p:sp>
        <p:nvSpPr>
          <p:cNvPr id="3" name="矩形 2"/>
          <p:cNvSpPr/>
          <p:nvPr/>
        </p:nvSpPr>
        <p:spPr>
          <a:xfrm>
            <a:off x="2570327" y="1578805"/>
            <a:ext cx="7410907" cy="3009093"/>
          </a:xfrm>
          <a:prstGeom prst="rect">
            <a:avLst/>
          </a:prstGeom>
          <a:noFill/>
        </p:spPr>
        <p:txBody>
          <a:bodyPr wrap="square" rtlCol="0">
            <a:spAutoFit/>
          </a:bodyPr>
          <a:lstStyle/>
          <a:p>
            <a:pPr>
              <a:lnSpc>
                <a:spcPct val="130000"/>
              </a:lnSpc>
            </a:pPr>
            <a:r>
              <a:rPr lang="zh-CN" altLang="en-US" sz="2800" b="1" spc="600" dirty="0" smtClean="0">
                <a:solidFill>
                  <a:schemeClr val="bg1"/>
                </a:solidFill>
              </a:rPr>
              <a:t>     </a:t>
            </a:r>
            <a:r>
              <a:rPr lang="zh-CN" altLang="en-US" sz="2400" b="1" spc="600" dirty="0" smtClean="0">
                <a:solidFill>
                  <a:schemeClr val="bg1"/>
                </a:solidFill>
              </a:rPr>
              <a:t>统</a:t>
            </a:r>
            <a:r>
              <a:rPr lang="zh-CN" altLang="en-US" sz="2400" b="1" spc="600" dirty="0">
                <a:solidFill>
                  <a:schemeClr val="bg1"/>
                </a:solidFill>
              </a:rPr>
              <a:t>计方法思想基础是</a:t>
            </a:r>
            <a:r>
              <a:rPr lang="en-US" altLang="zh-CN" sz="2400" b="1" spc="600" dirty="0">
                <a:solidFill>
                  <a:schemeClr val="bg1"/>
                </a:solidFill>
              </a:rPr>
              <a:t>: </a:t>
            </a:r>
            <a:r>
              <a:rPr lang="zh-CN" altLang="en-US" sz="2400" b="1" spc="600" dirty="0">
                <a:solidFill>
                  <a:schemeClr val="bg1"/>
                </a:solidFill>
              </a:rPr>
              <a:t>词是稳定的汉字的组合， 在上下文中汉字与汉字相邻共现的概率能够较好地反映成词的可信度。因此对语料中相邻共现的汉字的组合频度进行统计， 计算他们的统计信息并作为分词的依据</a:t>
            </a:r>
            <a:r>
              <a:rPr lang="zh-CN" altLang="en-US" sz="2400" b="1" spc="600" dirty="0" smtClean="0">
                <a:solidFill>
                  <a:schemeClr val="bg1"/>
                </a:solidFill>
              </a:rPr>
              <a:t>。</a:t>
            </a:r>
            <a:endParaRPr lang="zh-CN" altLang="en-US" sz="2400" b="1" spc="600" dirty="0">
              <a:solidFill>
                <a:schemeClr val="bg1"/>
              </a:solidFill>
            </a:endParaRPr>
          </a:p>
        </p:txBody>
      </p:sp>
    </p:spTree>
    <p:extLst>
      <p:ext uri="{BB962C8B-B14F-4D97-AF65-F5344CB8AC3E}">
        <p14:creationId xmlns:p14="http://schemas.microsoft.com/office/powerpoint/2010/main" val="311818975"/>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rgbClr val="FFFF00"/>
                </a:solidFill>
              </a:rPr>
              <a:t>组合</a:t>
            </a:r>
            <a:r>
              <a:rPr lang="zh-CN" altLang="en-US" dirty="0" smtClean="0">
                <a:solidFill>
                  <a:srgbClr val="FFFF00"/>
                </a:solidFill>
              </a:rPr>
              <a:t>分词方法</a:t>
            </a:r>
            <a:endParaRPr lang="zh-CN" altLang="en-US" dirty="0">
              <a:solidFill>
                <a:srgbClr val="FFFF00"/>
              </a:solidFill>
            </a:endParaRPr>
          </a:p>
        </p:txBody>
      </p:sp>
      <p:sp>
        <p:nvSpPr>
          <p:cNvPr id="3" name="矩形 2"/>
          <p:cNvSpPr/>
          <p:nvPr/>
        </p:nvSpPr>
        <p:spPr>
          <a:xfrm>
            <a:off x="2210765" y="1319497"/>
            <a:ext cx="8652853" cy="4893647"/>
          </a:xfrm>
          <a:prstGeom prst="rect">
            <a:avLst/>
          </a:prstGeom>
          <a:noFill/>
        </p:spPr>
        <p:txBody>
          <a:bodyPr wrap="square" rtlCol="0">
            <a:spAutoFit/>
          </a:bodyPr>
          <a:lstStyle/>
          <a:p>
            <a:pPr>
              <a:lnSpc>
                <a:spcPct val="130000"/>
              </a:lnSpc>
            </a:pPr>
            <a:r>
              <a:rPr lang="zh-CN" altLang="en-US" sz="2000" b="1" spc="600" dirty="0" smtClean="0">
                <a:solidFill>
                  <a:schemeClr val="bg1"/>
                </a:solidFill>
              </a:rPr>
              <a:t> </a:t>
            </a:r>
            <a:r>
              <a:rPr lang="zh-CN" altLang="en-US" sz="2000" b="1" spc="600" dirty="0" smtClean="0">
                <a:solidFill>
                  <a:schemeClr val="bg1"/>
                </a:solidFill>
              </a:rPr>
              <a:t>  </a:t>
            </a:r>
            <a:r>
              <a:rPr lang="zh-CN" altLang="en-US" sz="2000" b="1" spc="600" dirty="0" smtClean="0">
                <a:solidFill>
                  <a:schemeClr val="bg1"/>
                </a:solidFill>
              </a:rPr>
              <a:t>组合</a:t>
            </a:r>
            <a:r>
              <a:rPr lang="zh-CN" altLang="en-US" sz="2000" b="1" spc="600" dirty="0">
                <a:solidFill>
                  <a:schemeClr val="bg1"/>
                </a:solidFill>
              </a:rPr>
              <a:t>方法 </a:t>
            </a:r>
            <a:r>
              <a:rPr lang="zh-CN" altLang="en-US" sz="2000" b="1" spc="600" dirty="0">
                <a:solidFill>
                  <a:schemeClr val="bg1"/>
                </a:solidFill>
              </a:rPr>
              <a:t>：</a:t>
            </a:r>
            <a:r>
              <a:rPr lang="zh-CN" altLang="en-US" sz="2000" b="1" spc="600" dirty="0" smtClean="0">
                <a:solidFill>
                  <a:schemeClr val="bg1"/>
                </a:solidFill>
              </a:rPr>
              <a:t>单个</a:t>
            </a:r>
            <a:r>
              <a:rPr lang="zh-CN" altLang="en-US" sz="2000" b="1" spc="600" dirty="0">
                <a:solidFill>
                  <a:schemeClr val="bg1"/>
                </a:solidFill>
              </a:rPr>
              <a:t>方法有优点，但也存在不足</a:t>
            </a:r>
            <a:r>
              <a:rPr lang="zh-CN" altLang="en-US" sz="2000" b="1" spc="600" dirty="0" smtClean="0">
                <a:solidFill>
                  <a:schemeClr val="bg1"/>
                </a:solidFill>
              </a:rPr>
              <a:t>，实际</a:t>
            </a:r>
            <a:r>
              <a:rPr lang="zh-CN" altLang="en-US" sz="2000" b="1" spc="600" dirty="0">
                <a:solidFill>
                  <a:schemeClr val="bg1"/>
                </a:solidFill>
              </a:rPr>
              <a:t>分词算法</a:t>
            </a:r>
            <a:r>
              <a:rPr lang="zh-CN" altLang="en-US" sz="2000" b="1" spc="600" dirty="0" smtClean="0">
                <a:solidFill>
                  <a:schemeClr val="bg1"/>
                </a:solidFill>
              </a:rPr>
              <a:t>设计时</a:t>
            </a:r>
            <a:r>
              <a:rPr lang="zh-CN" altLang="en-US" sz="2000" b="1" spc="600" dirty="0">
                <a:solidFill>
                  <a:schemeClr val="bg1"/>
                </a:solidFill>
              </a:rPr>
              <a:t>需要组合几种方法，利用各自</a:t>
            </a:r>
            <a:r>
              <a:rPr lang="zh-CN" altLang="en-US" sz="2000" b="1" spc="600" dirty="0" smtClean="0">
                <a:solidFill>
                  <a:schemeClr val="bg1"/>
                </a:solidFill>
              </a:rPr>
              <a:t>优点</a:t>
            </a:r>
            <a:r>
              <a:rPr lang="zh-CN" altLang="en-US" sz="2000" b="1" spc="600" dirty="0">
                <a:solidFill>
                  <a:schemeClr val="bg1"/>
                </a:solidFill>
              </a:rPr>
              <a:t>，克服不足，以更好解决分词</a:t>
            </a:r>
            <a:r>
              <a:rPr lang="zh-CN" altLang="en-US" sz="2000" b="1" spc="600" dirty="0" smtClean="0">
                <a:solidFill>
                  <a:schemeClr val="bg1"/>
                </a:solidFill>
              </a:rPr>
              <a:t>难题。</a:t>
            </a:r>
            <a:endParaRPr lang="en-US" altLang="zh-CN" sz="2000" b="1" spc="600" dirty="0" smtClean="0">
              <a:solidFill>
                <a:schemeClr val="bg1"/>
              </a:solidFill>
            </a:endParaRPr>
          </a:p>
          <a:p>
            <a:pPr>
              <a:lnSpc>
                <a:spcPct val="130000"/>
              </a:lnSpc>
            </a:pPr>
            <a:r>
              <a:rPr lang="en-US" altLang="zh-CN" sz="2000" b="1" spc="600" dirty="0" smtClean="0">
                <a:solidFill>
                  <a:schemeClr val="bg1"/>
                </a:solidFill>
              </a:rPr>
              <a:t>1.</a:t>
            </a:r>
            <a:r>
              <a:rPr lang="zh-CN" altLang="en-US" sz="2000" b="1" spc="600" dirty="0">
                <a:solidFill>
                  <a:schemeClr val="bg1"/>
                </a:solidFill>
              </a:rPr>
              <a:t> 字典与统计</a:t>
            </a:r>
            <a:r>
              <a:rPr lang="zh-CN" altLang="en-US" sz="2000" b="1" spc="600" dirty="0" smtClean="0">
                <a:solidFill>
                  <a:schemeClr val="bg1"/>
                </a:solidFill>
              </a:rPr>
              <a:t>组合</a:t>
            </a:r>
            <a:endParaRPr lang="en-US" altLang="zh-CN" sz="2000" b="1" spc="600" dirty="0" smtClean="0">
              <a:solidFill>
                <a:schemeClr val="bg1"/>
              </a:solidFill>
            </a:endParaRPr>
          </a:p>
          <a:p>
            <a:pPr>
              <a:lnSpc>
                <a:spcPct val="130000"/>
              </a:lnSpc>
            </a:pPr>
            <a:r>
              <a:rPr lang="zh-CN" altLang="en-US" sz="2000" b="1" spc="600" dirty="0" smtClean="0">
                <a:solidFill>
                  <a:schemeClr val="bg1"/>
                </a:solidFill>
              </a:rPr>
              <a:t>  首先</a:t>
            </a:r>
            <a:r>
              <a:rPr lang="zh-CN" altLang="en-US" sz="2000" b="1" spc="600" dirty="0">
                <a:solidFill>
                  <a:schemeClr val="bg1"/>
                </a:solidFill>
              </a:rPr>
              <a:t>利用字典分词方法进行第一步处理，然后利用统计方法处理第一步所</a:t>
            </a:r>
            <a:r>
              <a:rPr lang="zh-CN" altLang="en-US" sz="2000" b="1" spc="600" dirty="0" smtClean="0">
                <a:solidFill>
                  <a:schemeClr val="bg1"/>
                </a:solidFill>
              </a:rPr>
              <a:t>产生</a:t>
            </a:r>
            <a:r>
              <a:rPr lang="zh-CN" altLang="en-US" sz="2000" b="1" spc="600" dirty="0">
                <a:solidFill>
                  <a:schemeClr val="bg1"/>
                </a:solidFill>
              </a:rPr>
              <a:t>的歧义问题和未登录词问题</a:t>
            </a:r>
            <a:r>
              <a:rPr lang="zh-CN" altLang="en-US" sz="2000" b="1" spc="600" dirty="0" smtClean="0">
                <a:solidFill>
                  <a:schemeClr val="bg1"/>
                </a:solidFill>
              </a:rPr>
              <a:t>。</a:t>
            </a:r>
            <a:endParaRPr lang="en-US" altLang="zh-CN" sz="2000" b="1" spc="600" dirty="0" smtClean="0">
              <a:solidFill>
                <a:schemeClr val="bg1"/>
              </a:solidFill>
            </a:endParaRPr>
          </a:p>
          <a:p>
            <a:pPr>
              <a:lnSpc>
                <a:spcPct val="130000"/>
              </a:lnSpc>
            </a:pPr>
            <a:r>
              <a:rPr lang="en-US" altLang="zh-CN" sz="2000" b="1" spc="600" dirty="0" smtClean="0">
                <a:solidFill>
                  <a:schemeClr val="bg1"/>
                </a:solidFill>
              </a:rPr>
              <a:t>2.</a:t>
            </a:r>
            <a:r>
              <a:rPr lang="zh-CN" altLang="en-US" sz="2000" b="1" spc="600" dirty="0">
                <a:solidFill>
                  <a:schemeClr val="bg1"/>
                </a:solidFill>
              </a:rPr>
              <a:t> 分词与词性标注</a:t>
            </a:r>
            <a:r>
              <a:rPr lang="zh-CN" altLang="en-US" sz="2000" b="1" spc="600" dirty="0" smtClean="0">
                <a:solidFill>
                  <a:schemeClr val="bg1"/>
                </a:solidFill>
              </a:rPr>
              <a:t>组合</a:t>
            </a:r>
            <a:endParaRPr lang="en-US" altLang="zh-CN" sz="2000" b="1" spc="600" dirty="0" smtClean="0">
              <a:solidFill>
                <a:schemeClr val="bg1"/>
              </a:solidFill>
            </a:endParaRPr>
          </a:p>
          <a:p>
            <a:pPr>
              <a:lnSpc>
                <a:spcPct val="130000"/>
              </a:lnSpc>
            </a:pPr>
            <a:r>
              <a:rPr lang="zh-CN" altLang="en-US" sz="2000" b="1" spc="600" dirty="0" smtClean="0">
                <a:solidFill>
                  <a:schemeClr val="bg1"/>
                </a:solidFill>
              </a:rPr>
              <a:t>  词性标注</a:t>
            </a:r>
            <a:r>
              <a:rPr lang="zh-CN" altLang="en-US" sz="2000" b="1" spc="600" dirty="0">
                <a:solidFill>
                  <a:schemeClr val="bg1"/>
                </a:solidFill>
              </a:rPr>
              <a:t>是指对库</a:t>
            </a:r>
            <a:r>
              <a:rPr lang="zh-CN" altLang="en-US" sz="2000" b="1" spc="600" dirty="0" smtClean="0">
                <a:solidFill>
                  <a:schemeClr val="bg1"/>
                </a:solidFill>
              </a:rPr>
              <a:t>内语</a:t>
            </a:r>
            <a:r>
              <a:rPr lang="zh-CN" altLang="en-US" sz="2000" b="1" spc="600" dirty="0">
                <a:solidFill>
                  <a:schemeClr val="bg1"/>
                </a:solidFill>
              </a:rPr>
              <a:t>篇中所有的单词根据其语法作用加注词性标记。</a:t>
            </a:r>
            <a:r>
              <a:rPr lang="zh-CN" altLang="en-US" sz="2000" b="1" spc="600" dirty="0" smtClean="0">
                <a:solidFill>
                  <a:schemeClr val="bg1"/>
                </a:solidFill>
              </a:rPr>
              <a:t>将分词</a:t>
            </a:r>
            <a:r>
              <a:rPr lang="zh-CN" altLang="en-US" sz="2000" b="1" spc="600" dirty="0">
                <a:solidFill>
                  <a:schemeClr val="bg1"/>
                </a:solidFill>
              </a:rPr>
              <a:t>和词类标注结合起来，利用丰富的词类信息对</a:t>
            </a:r>
            <a:r>
              <a:rPr lang="zh-CN" altLang="en-US" sz="2000" b="1" spc="600" dirty="0" smtClean="0">
                <a:solidFill>
                  <a:schemeClr val="bg1"/>
                </a:solidFill>
              </a:rPr>
              <a:t>分词</a:t>
            </a:r>
            <a:r>
              <a:rPr lang="zh-CN" altLang="en-US" sz="2000" b="1" spc="600" dirty="0">
                <a:solidFill>
                  <a:schemeClr val="bg1"/>
                </a:solidFill>
              </a:rPr>
              <a:t>决策提供帮助，并且在标注过程中又反过来对</a:t>
            </a:r>
            <a:r>
              <a:rPr lang="zh-CN" altLang="en-US" sz="2000" b="1" spc="600" dirty="0" smtClean="0">
                <a:solidFill>
                  <a:schemeClr val="bg1"/>
                </a:solidFill>
              </a:rPr>
              <a:t>分词结果</a:t>
            </a:r>
            <a:r>
              <a:rPr lang="zh-CN" altLang="en-US" sz="2000" b="1" spc="600" dirty="0">
                <a:solidFill>
                  <a:schemeClr val="bg1"/>
                </a:solidFill>
              </a:rPr>
              <a:t>进行检验、调整，从而极大地提高切分的准确率</a:t>
            </a:r>
            <a:r>
              <a:rPr lang="zh-CN" altLang="en-US" sz="2000" b="1" spc="600" dirty="0" smtClean="0">
                <a:solidFill>
                  <a:schemeClr val="bg1"/>
                </a:solidFill>
              </a:rPr>
              <a:t>。</a:t>
            </a:r>
            <a:endParaRPr lang="en-US" altLang="zh-CN" sz="2000" b="1" spc="600" dirty="0" smtClean="0">
              <a:solidFill>
                <a:schemeClr val="bg1"/>
              </a:solidFill>
            </a:endParaRPr>
          </a:p>
        </p:txBody>
      </p:sp>
    </p:spTree>
    <p:extLst>
      <p:ext uri="{BB962C8B-B14F-4D97-AF65-F5344CB8AC3E}">
        <p14:creationId xmlns:p14="http://schemas.microsoft.com/office/powerpoint/2010/main" val="2611359663"/>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1978925" y="539580"/>
            <a:ext cx="7233314" cy="798121"/>
          </a:xfrm>
        </p:spPr>
        <p:txBody>
          <a:bodyPr/>
          <a:lstStyle/>
          <a:p>
            <a:r>
              <a:rPr lang="zh-CN" altLang="en-US" sz="4400" dirty="0" smtClean="0"/>
              <a:t>三种分词方法的比较</a:t>
            </a:r>
            <a:endParaRPr lang="zh-CN" altLang="en-US" dirty="0"/>
          </a:p>
        </p:txBody>
      </p:sp>
      <p:sp>
        <p:nvSpPr>
          <p:cNvPr id="10" name="文本占位符 9"/>
          <p:cNvSpPr>
            <a:spLocks noGrp="1"/>
          </p:cNvSpPr>
          <p:nvPr>
            <p:ph type="body" sz="quarter" idx="11"/>
          </p:nvPr>
        </p:nvSpPr>
        <p:spPr>
          <a:xfrm>
            <a:off x="163773" y="2298625"/>
            <a:ext cx="11723427" cy="2113717"/>
          </a:xfrm>
        </p:spPr>
        <p:txBody>
          <a:bodyPr/>
          <a:lstStyle/>
          <a:p>
            <a:pPr algn="l"/>
            <a:r>
              <a:rPr lang="zh-CN" altLang="en-US" sz="2400" dirty="0" smtClean="0"/>
              <a:t>     </a:t>
            </a:r>
            <a:endParaRPr lang="zh-CN" altLang="en-US"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76" y="1569493"/>
            <a:ext cx="9730852" cy="5022376"/>
          </a:xfrm>
          <a:prstGeom prst="rect">
            <a:avLst/>
          </a:prstGeom>
        </p:spPr>
      </p:pic>
    </p:spTree>
    <p:extLst>
      <p:ext uri="{BB962C8B-B14F-4D97-AF65-F5344CB8AC3E}">
        <p14:creationId xmlns:p14="http://schemas.microsoft.com/office/powerpoint/2010/main" val="2880802251"/>
      </p:ext>
    </p:extLst>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54076" y="953819"/>
            <a:ext cx="1883849"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600" normalizeH="0" baseline="0" noProof="0" dirty="0" smtClean="0">
                <a:ln>
                  <a:noFill/>
                </a:ln>
                <a:solidFill>
                  <a:srgbClr val="31FCE9"/>
                </a:solidFill>
                <a:effectLst/>
                <a:uLnTx/>
                <a:uFillTx/>
                <a:latin typeface="+mn-ea"/>
              </a:rPr>
              <a:t>目录</a:t>
            </a:r>
            <a:endParaRPr kumimoji="0" lang="zh-CN" altLang="en-US" sz="6000" b="1" i="0" u="none" strike="noStrike" kern="0" cap="none" spc="600" normalizeH="0" baseline="0" noProof="0" dirty="0">
              <a:ln>
                <a:noFill/>
              </a:ln>
              <a:solidFill>
                <a:srgbClr val="31FCE9"/>
              </a:solidFill>
              <a:effectLst/>
              <a:uLnTx/>
              <a:uFillTx/>
              <a:latin typeface="+mn-ea"/>
            </a:endParaRPr>
          </a:p>
        </p:txBody>
      </p:sp>
      <p:cxnSp>
        <p:nvCxnSpPr>
          <p:cNvPr id="3" name="直接连接符 2"/>
          <p:cNvCxnSpPr/>
          <p:nvPr/>
        </p:nvCxnSpPr>
        <p:spPr>
          <a:xfrm>
            <a:off x="3301285"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506571" y="4810336"/>
            <a:ext cx="2477722"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zh-CN" altLang="en-US" sz="2400" kern="0" dirty="0">
                <a:solidFill>
                  <a:srgbClr val="3D93F2"/>
                </a:solidFill>
              </a:rPr>
              <a:t>概述及理论研究</a:t>
            </a:r>
          </a:p>
        </p:txBody>
      </p:sp>
      <p:grpSp>
        <p:nvGrpSpPr>
          <p:cNvPr id="7" name="组合 6"/>
          <p:cNvGrpSpPr/>
          <p:nvPr/>
        </p:nvGrpSpPr>
        <p:grpSpPr>
          <a:xfrm>
            <a:off x="6711350" y="2884554"/>
            <a:ext cx="1564016" cy="1564014"/>
            <a:chOff x="1573109" y="2647682"/>
            <a:chExt cx="1530310" cy="1530308"/>
          </a:xfrm>
          <a:solidFill>
            <a:srgbClr val="FFFF00"/>
          </a:solidFill>
        </p:grpSpPr>
        <p:sp>
          <p:nvSpPr>
            <p:cNvPr id="6" name="椭圆 5"/>
            <p:cNvSpPr/>
            <p:nvPr/>
          </p:nvSpPr>
          <p:spPr>
            <a:xfrm>
              <a:off x="1573109" y="2647682"/>
              <a:ext cx="1530310" cy="1530308"/>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dirty="0">
                <a:ln>
                  <a:noFill/>
                </a:ln>
                <a:solidFill>
                  <a:srgbClr val="FF0000"/>
                </a:solidFill>
                <a:effectLst/>
                <a:uLnTx/>
                <a:uFillTx/>
              </a:endParaRPr>
            </a:p>
          </p:txBody>
        </p:sp>
        <p:sp>
          <p:nvSpPr>
            <p:cNvPr id="5" name="椭圆 4"/>
            <p:cNvSpPr/>
            <p:nvPr/>
          </p:nvSpPr>
          <p:spPr>
            <a:xfrm>
              <a:off x="1739362" y="2813936"/>
              <a:ext cx="1197804" cy="1197802"/>
            </a:xfrm>
            <a:prstGeom prst="ellipse">
              <a:avLst/>
            </a:prstGeom>
            <a:solidFill>
              <a:srgbClr val="FFC000"/>
            </a:solidFill>
            <a:ln>
              <a:solidFill>
                <a:srgbClr val="FFC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rgbClr val="FF0000"/>
                  </a:solidFill>
                  <a:latin typeface="+mn-ea"/>
                  <a:cs typeface="Open Sans Light" panose="020B0306030504020204" pitchFamily="34" charset="0"/>
                </a:rPr>
                <a:t>3</a:t>
              </a:r>
              <a:endParaRPr lang="zh-CN" altLang="en-US" sz="4800" b="1" dirty="0">
                <a:solidFill>
                  <a:srgbClr val="FF0000"/>
                </a:solidFill>
                <a:latin typeface="+mn-ea"/>
                <a:cs typeface="Open Sans Light" panose="020B0306030504020204" pitchFamily="34" charset="0"/>
              </a:endParaRPr>
            </a:p>
          </p:txBody>
        </p:sp>
      </p:grpSp>
      <p:cxnSp>
        <p:nvCxnSpPr>
          <p:cNvPr id="8" name="直接连接符 7"/>
          <p:cNvCxnSpPr/>
          <p:nvPr/>
        </p:nvCxnSpPr>
        <p:spPr>
          <a:xfrm>
            <a:off x="6096000"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916635" y="2884554"/>
            <a:ext cx="1564016" cy="1564014"/>
            <a:chOff x="1573109" y="2647683"/>
            <a:chExt cx="1530310" cy="1530308"/>
          </a:xfrm>
        </p:grpSpPr>
        <p:sp>
          <p:nvSpPr>
            <p:cNvPr id="11" name="椭圆 10"/>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12" name="椭圆 11"/>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2</a:t>
              </a:r>
              <a:endParaRPr lang="zh-CN" altLang="en-US" sz="4800" b="1" dirty="0">
                <a:solidFill>
                  <a:schemeClr val="bg1"/>
                </a:solidFill>
                <a:latin typeface="+mn-ea"/>
                <a:cs typeface="Open Sans Light" panose="020B0306030504020204" pitchFamily="34" charset="0"/>
              </a:endParaRPr>
            </a:p>
          </p:txBody>
        </p:sp>
      </p:grpSp>
      <p:cxnSp>
        <p:nvCxnSpPr>
          <p:cNvPr id="13" name="直接连接符 12"/>
          <p:cNvCxnSpPr/>
          <p:nvPr/>
        </p:nvCxnSpPr>
        <p:spPr>
          <a:xfrm>
            <a:off x="8890715"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6437973" y="4752976"/>
            <a:ext cx="2110770"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dirty="0" smtClean="0">
                <a:solidFill>
                  <a:srgbClr val="FF0000"/>
                </a:solidFill>
              </a:rPr>
              <a:t>研究热点与难点</a:t>
            </a:r>
            <a:endParaRPr kumimoji="0" lang="zh-CN" altLang="en-US" sz="2000" b="1" i="0" u="none" strike="noStrike" kern="0" cap="none" spc="0" normalizeH="0" baseline="0" noProof="0" dirty="0">
              <a:ln>
                <a:noFill/>
              </a:ln>
              <a:solidFill>
                <a:srgbClr val="FF0000"/>
              </a:solidFill>
              <a:effectLst/>
              <a:uLnTx/>
              <a:uFillTx/>
            </a:endParaRPr>
          </a:p>
        </p:txBody>
      </p:sp>
      <p:grpSp>
        <p:nvGrpSpPr>
          <p:cNvPr id="15" name="组合 14"/>
          <p:cNvGrpSpPr/>
          <p:nvPr/>
        </p:nvGrpSpPr>
        <p:grpSpPr>
          <a:xfrm>
            <a:off x="955262" y="2991107"/>
            <a:ext cx="1564016" cy="1564014"/>
            <a:chOff x="1573109" y="2647683"/>
            <a:chExt cx="1530310" cy="1530308"/>
          </a:xfrm>
        </p:grpSpPr>
        <p:sp>
          <p:nvSpPr>
            <p:cNvPr id="16" name="椭圆 15"/>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17" name="椭圆 16"/>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1</a:t>
              </a:r>
              <a:endParaRPr lang="zh-CN" altLang="en-US" sz="4800" b="1" dirty="0">
                <a:solidFill>
                  <a:schemeClr val="bg1"/>
                </a:solidFill>
                <a:latin typeface="+mn-ea"/>
                <a:cs typeface="Open Sans Light" panose="020B0306030504020204" pitchFamily="34" charset="0"/>
              </a:endParaRPr>
            </a:p>
          </p:txBody>
        </p:sp>
      </p:grpSp>
      <p:grpSp>
        <p:nvGrpSpPr>
          <p:cNvPr id="19" name="组合 18"/>
          <p:cNvGrpSpPr/>
          <p:nvPr/>
        </p:nvGrpSpPr>
        <p:grpSpPr>
          <a:xfrm>
            <a:off x="9506065" y="2884554"/>
            <a:ext cx="1564016" cy="1564014"/>
            <a:chOff x="1573109" y="2647683"/>
            <a:chExt cx="1530310" cy="1530308"/>
          </a:xfrm>
        </p:grpSpPr>
        <p:sp>
          <p:nvSpPr>
            <p:cNvPr id="20" name="椭圆 19"/>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21" name="椭圆 20"/>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4</a:t>
              </a:r>
              <a:endParaRPr lang="zh-CN" altLang="en-US" sz="4800" b="1" dirty="0">
                <a:solidFill>
                  <a:schemeClr val="bg1"/>
                </a:solidFill>
                <a:latin typeface="+mn-ea"/>
                <a:cs typeface="Open Sans Light" panose="020B0306030504020204" pitchFamily="34" charset="0"/>
              </a:endParaRPr>
            </a:p>
          </p:txBody>
        </p:sp>
      </p:grpSp>
      <p:sp>
        <p:nvSpPr>
          <p:cNvPr id="22" name="圆角矩形 21"/>
          <p:cNvSpPr/>
          <p:nvPr/>
        </p:nvSpPr>
        <p:spPr>
          <a:xfrm>
            <a:off x="9007522" y="4752976"/>
            <a:ext cx="2988860"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smtClean="0">
                <a:solidFill>
                  <a:srgbClr val="3D93F2"/>
                </a:solidFill>
              </a:rPr>
              <a:t>分词系统研究与总结</a:t>
            </a:r>
            <a:endParaRPr kumimoji="0" lang="zh-CN" altLang="en-US" sz="2400" b="0" i="0" u="none" strike="noStrike" kern="0" cap="none" spc="0" normalizeH="0" baseline="0" noProof="0" dirty="0">
              <a:ln>
                <a:noFill/>
              </a:ln>
              <a:solidFill>
                <a:srgbClr val="3D93F2"/>
              </a:solidFill>
              <a:effectLst/>
              <a:uLnTx/>
              <a:uFillTx/>
            </a:endParaRPr>
          </a:p>
        </p:txBody>
      </p:sp>
      <p:sp>
        <p:nvSpPr>
          <p:cNvPr id="23" name="圆角矩形 22"/>
          <p:cNvSpPr/>
          <p:nvPr/>
        </p:nvSpPr>
        <p:spPr>
          <a:xfrm>
            <a:off x="3643257" y="4752976"/>
            <a:ext cx="2110771"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smtClean="0">
                <a:solidFill>
                  <a:srgbClr val="3D93F2"/>
                </a:solidFill>
              </a:rPr>
              <a:t>分词算法研究</a:t>
            </a:r>
            <a:endParaRPr kumimoji="0" lang="zh-CN" altLang="en-US" sz="2400" b="0" i="0" u="none" strike="noStrike" kern="0" cap="none" spc="0" normalizeH="0" baseline="0" noProof="0" dirty="0">
              <a:ln>
                <a:noFill/>
              </a:ln>
              <a:solidFill>
                <a:srgbClr val="3D93F2"/>
              </a:solidFill>
              <a:effectLst/>
              <a:uLnTx/>
              <a:uFillTx/>
            </a:endParaRPr>
          </a:p>
        </p:txBody>
      </p:sp>
    </p:spTree>
    <p:extLst>
      <p:ext uri="{BB962C8B-B14F-4D97-AF65-F5344CB8AC3E}">
        <p14:creationId xmlns:p14="http://schemas.microsoft.com/office/powerpoint/2010/main" val="2153464511"/>
      </p:ext>
    </p:extLst>
  </p:cSld>
  <p:clrMapOvr>
    <a:masterClrMapping/>
  </p:clrMapOvr>
  <mc:AlternateContent xmlns:mc="http://schemas.openxmlformats.org/markup-compatibility/2006" xmlns:p14="http://schemas.microsoft.com/office/powerpoint/2010/main">
    <mc:Choice Requires="p14">
      <p:transition spd="slow" p14:dur="20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750"/>
                                        <p:tgtEl>
                                          <p:spTgt spid="4"/>
                                        </p:tgtEl>
                                      </p:cBhvr>
                                    </p:animEffect>
                                    <p:anim calcmode="lin" valueType="num">
                                      <p:cBhvr>
                                        <p:cTn id="19" dur="750" fill="hold"/>
                                        <p:tgtEl>
                                          <p:spTgt spid="4"/>
                                        </p:tgtEl>
                                        <p:attrNameLst>
                                          <p:attrName>ppt_x</p:attrName>
                                        </p:attrNameLst>
                                      </p:cBhvr>
                                      <p:tavLst>
                                        <p:tav tm="0">
                                          <p:val>
                                            <p:strVal val="#ppt_x"/>
                                          </p:val>
                                        </p:tav>
                                        <p:tav tm="100000">
                                          <p:val>
                                            <p:strVal val="#ppt_x"/>
                                          </p:val>
                                        </p:tav>
                                      </p:tavLst>
                                    </p:anim>
                                    <p:anim calcmode="lin" valueType="num">
                                      <p:cBhvr>
                                        <p:cTn id="20" dur="75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250"/>
                            </p:stCondLst>
                            <p:childTnLst>
                              <p:par>
                                <p:cTn id="22" presetID="16" presetClass="entr" presetSubtype="4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outHorizontal)">
                                      <p:cBhvr>
                                        <p:cTn id="24" dur="500"/>
                                        <p:tgtEl>
                                          <p:spTgt spid="3"/>
                                        </p:tgtEl>
                                      </p:cBhvr>
                                    </p:animEffect>
                                  </p:childTnLst>
                                </p:cTn>
                              </p:par>
                            </p:childTnLst>
                          </p:cTn>
                        </p:par>
                        <p:par>
                          <p:cTn id="25" fill="hold">
                            <p:stCondLst>
                              <p:cond delay="275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750" fill="hold"/>
                                        <p:tgtEl>
                                          <p:spTgt spid="10"/>
                                        </p:tgtEl>
                                        <p:attrNameLst>
                                          <p:attrName>ppt_w</p:attrName>
                                        </p:attrNameLst>
                                      </p:cBhvr>
                                      <p:tavLst>
                                        <p:tav tm="0">
                                          <p:val>
                                            <p:fltVal val="0"/>
                                          </p:val>
                                        </p:tav>
                                        <p:tav tm="100000">
                                          <p:val>
                                            <p:strVal val="#ppt_w"/>
                                          </p:val>
                                        </p:tav>
                                      </p:tavLst>
                                    </p:anim>
                                    <p:anim calcmode="lin" valueType="num">
                                      <p:cBhvr>
                                        <p:cTn id="29" dur="750" fill="hold"/>
                                        <p:tgtEl>
                                          <p:spTgt spid="10"/>
                                        </p:tgtEl>
                                        <p:attrNameLst>
                                          <p:attrName>ppt_h</p:attrName>
                                        </p:attrNameLst>
                                      </p:cBhvr>
                                      <p:tavLst>
                                        <p:tav tm="0">
                                          <p:val>
                                            <p:fltVal val="0"/>
                                          </p:val>
                                        </p:tav>
                                        <p:tav tm="100000">
                                          <p:val>
                                            <p:strVal val="#ppt_h"/>
                                          </p:val>
                                        </p:tav>
                                      </p:tavLst>
                                    </p:anim>
                                    <p:animEffect transition="in" filter="fade">
                                      <p:cBhvr>
                                        <p:cTn id="30" dur="750"/>
                                        <p:tgtEl>
                                          <p:spTgt spid="10"/>
                                        </p:tgtEl>
                                      </p:cBhvr>
                                    </p:animEffect>
                                  </p:childTnLst>
                                </p:cTn>
                              </p:par>
                            </p:childTnLst>
                          </p:cTn>
                        </p:par>
                        <p:par>
                          <p:cTn id="31" fill="hold">
                            <p:stCondLst>
                              <p:cond delay="3500"/>
                            </p:stCondLst>
                            <p:childTnLst>
                              <p:par>
                                <p:cTn id="32" presetID="16" presetClass="entr" presetSubtype="42"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outHorizontal)">
                                      <p:cBhvr>
                                        <p:cTn id="34" dur="500"/>
                                        <p:tgtEl>
                                          <p:spTgt spid="8"/>
                                        </p:tgtEl>
                                      </p:cBhvr>
                                    </p:animEffect>
                                  </p:childTnLst>
                                </p:cTn>
                              </p:par>
                            </p:childTnLst>
                          </p:cTn>
                        </p:par>
                        <p:par>
                          <p:cTn id="35" fill="hold">
                            <p:stCondLst>
                              <p:cond delay="4000"/>
                            </p:stCondLst>
                            <p:childTnLst>
                              <p:par>
                                <p:cTn id="36" presetID="53" presetClass="entr" presetSubtype="16"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750" fill="hold"/>
                                        <p:tgtEl>
                                          <p:spTgt spid="15"/>
                                        </p:tgtEl>
                                        <p:attrNameLst>
                                          <p:attrName>ppt_w</p:attrName>
                                        </p:attrNameLst>
                                      </p:cBhvr>
                                      <p:tavLst>
                                        <p:tav tm="0">
                                          <p:val>
                                            <p:fltVal val="0"/>
                                          </p:val>
                                        </p:tav>
                                        <p:tav tm="100000">
                                          <p:val>
                                            <p:strVal val="#ppt_w"/>
                                          </p:val>
                                        </p:tav>
                                      </p:tavLst>
                                    </p:anim>
                                    <p:anim calcmode="lin" valueType="num">
                                      <p:cBhvr>
                                        <p:cTn id="39" dur="750" fill="hold"/>
                                        <p:tgtEl>
                                          <p:spTgt spid="15"/>
                                        </p:tgtEl>
                                        <p:attrNameLst>
                                          <p:attrName>ppt_h</p:attrName>
                                        </p:attrNameLst>
                                      </p:cBhvr>
                                      <p:tavLst>
                                        <p:tav tm="0">
                                          <p:val>
                                            <p:fltVal val="0"/>
                                          </p:val>
                                        </p:tav>
                                        <p:tav tm="100000">
                                          <p:val>
                                            <p:strVal val="#ppt_h"/>
                                          </p:val>
                                        </p:tav>
                                      </p:tavLst>
                                    </p:anim>
                                    <p:animEffect transition="in" filter="fade">
                                      <p:cBhvr>
                                        <p:cTn id="40" dur="750"/>
                                        <p:tgtEl>
                                          <p:spTgt spid="15"/>
                                        </p:tgtEl>
                                      </p:cBhvr>
                                    </p:animEffect>
                                  </p:childTnLst>
                                </p:cTn>
                              </p:par>
                              <p:par>
                                <p:cTn id="41" presetID="47"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750"/>
                                        <p:tgtEl>
                                          <p:spTgt spid="14"/>
                                        </p:tgtEl>
                                      </p:cBhvr>
                                    </p:animEffect>
                                    <p:anim calcmode="lin" valueType="num">
                                      <p:cBhvr>
                                        <p:cTn id="44" dur="750" fill="hold"/>
                                        <p:tgtEl>
                                          <p:spTgt spid="14"/>
                                        </p:tgtEl>
                                        <p:attrNameLst>
                                          <p:attrName>ppt_x</p:attrName>
                                        </p:attrNameLst>
                                      </p:cBhvr>
                                      <p:tavLst>
                                        <p:tav tm="0">
                                          <p:val>
                                            <p:strVal val="#ppt_x"/>
                                          </p:val>
                                        </p:tav>
                                        <p:tav tm="100000">
                                          <p:val>
                                            <p:strVal val="#ppt_x"/>
                                          </p:val>
                                        </p:tav>
                                      </p:tavLst>
                                    </p:anim>
                                    <p:anim calcmode="lin" valueType="num">
                                      <p:cBhvr>
                                        <p:cTn id="45" dur="75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4750"/>
                            </p:stCondLst>
                            <p:childTnLst>
                              <p:par>
                                <p:cTn id="47" presetID="16" presetClass="entr" presetSubtype="42"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outHorizontal)">
                                      <p:cBhvr>
                                        <p:cTn id="49" dur="500"/>
                                        <p:tgtEl>
                                          <p:spTgt spid="13"/>
                                        </p:tgtEl>
                                      </p:cBhvr>
                                    </p:animEffect>
                                  </p:childTnLst>
                                </p:cTn>
                              </p:par>
                            </p:childTnLst>
                          </p:cTn>
                        </p:par>
                        <p:par>
                          <p:cTn id="50" fill="hold">
                            <p:stCondLst>
                              <p:cond delay="5250"/>
                            </p:stCondLst>
                            <p:childTnLst>
                              <p:par>
                                <p:cTn id="51" presetID="53" presetClass="entr" presetSubtype="16"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750" fill="hold"/>
                                        <p:tgtEl>
                                          <p:spTgt spid="19"/>
                                        </p:tgtEl>
                                        <p:attrNameLst>
                                          <p:attrName>ppt_w</p:attrName>
                                        </p:attrNameLst>
                                      </p:cBhvr>
                                      <p:tavLst>
                                        <p:tav tm="0">
                                          <p:val>
                                            <p:fltVal val="0"/>
                                          </p:val>
                                        </p:tav>
                                        <p:tav tm="100000">
                                          <p:val>
                                            <p:strVal val="#ppt_w"/>
                                          </p:val>
                                        </p:tav>
                                      </p:tavLst>
                                    </p:anim>
                                    <p:anim calcmode="lin" valueType="num">
                                      <p:cBhvr>
                                        <p:cTn id="54" dur="750" fill="hold"/>
                                        <p:tgtEl>
                                          <p:spTgt spid="19"/>
                                        </p:tgtEl>
                                        <p:attrNameLst>
                                          <p:attrName>ppt_h</p:attrName>
                                        </p:attrNameLst>
                                      </p:cBhvr>
                                      <p:tavLst>
                                        <p:tav tm="0">
                                          <p:val>
                                            <p:fltVal val="0"/>
                                          </p:val>
                                        </p:tav>
                                        <p:tav tm="100000">
                                          <p:val>
                                            <p:strVal val="#ppt_h"/>
                                          </p:val>
                                        </p:tav>
                                      </p:tavLst>
                                    </p:anim>
                                    <p:animEffect transition="in" filter="fade">
                                      <p:cBhvr>
                                        <p:cTn id="55" dur="750"/>
                                        <p:tgtEl>
                                          <p:spTgt spid="19"/>
                                        </p:tgtEl>
                                      </p:cBhvr>
                                    </p:animEffect>
                                  </p:childTnLst>
                                </p:cTn>
                              </p:par>
                              <p:par>
                                <p:cTn id="56" presetID="47"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750"/>
                                        <p:tgtEl>
                                          <p:spTgt spid="22"/>
                                        </p:tgtEl>
                                      </p:cBhvr>
                                    </p:animEffect>
                                    <p:anim calcmode="lin" valueType="num">
                                      <p:cBhvr>
                                        <p:cTn id="59" dur="750" fill="hold"/>
                                        <p:tgtEl>
                                          <p:spTgt spid="22"/>
                                        </p:tgtEl>
                                        <p:attrNameLst>
                                          <p:attrName>ppt_x</p:attrName>
                                        </p:attrNameLst>
                                      </p:cBhvr>
                                      <p:tavLst>
                                        <p:tav tm="0">
                                          <p:val>
                                            <p:strVal val="#ppt_x"/>
                                          </p:val>
                                        </p:tav>
                                        <p:tav tm="100000">
                                          <p:val>
                                            <p:strVal val="#ppt_x"/>
                                          </p:val>
                                        </p:tav>
                                      </p:tavLst>
                                    </p:anim>
                                    <p:anim calcmode="lin" valueType="num">
                                      <p:cBhvr>
                                        <p:cTn id="60" dur="750" fill="hold"/>
                                        <p:tgtEl>
                                          <p:spTgt spid="22"/>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750"/>
                                        <p:tgtEl>
                                          <p:spTgt spid="23"/>
                                        </p:tgtEl>
                                      </p:cBhvr>
                                    </p:animEffect>
                                    <p:anim calcmode="lin" valueType="num">
                                      <p:cBhvr>
                                        <p:cTn id="64" dur="750" fill="hold"/>
                                        <p:tgtEl>
                                          <p:spTgt spid="23"/>
                                        </p:tgtEl>
                                        <p:attrNameLst>
                                          <p:attrName>ppt_x</p:attrName>
                                        </p:attrNameLst>
                                      </p:cBhvr>
                                      <p:tavLst>
                                        <p:tav tm="0">
                                          <p:val>
                                            <p:strVal val="#ppt_x"/>
                                          </p:val>
                                        </p:tav>
                                        <p:tav tm="100000">
                                          <p:val>
                                            <p:strVal val="#ppt_x"/>
                                          </p:val>
                                        </p:tav>
                                      </p:tavLst>
                                    </p:anim>
                                    <p:anim calcmode="lin" valueType="num">
                                      <p:cBhvr>
                                        <p:cTn id="65"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中文分词的关键问题</a:t>
            </a:r>
            <a:endParaRPr lang="zh-CN" altLang="en-US" dirty="0"/>
          </a:p>
        </p:txBody>
      </p:sp>
      <p:sp>
        <p:nvSpPr>
          <p:cNvPr id="22" name="任意多边形 21"/>
          <p:cNvSpPr/>
          <p:nvPr/>
        </p:nvSpPr>
        <p:spPr bwMode="auto">
          <a:xfrm>
            <a:off x="1842447" y="2043670"/>
            <a:ext cx="511338" cy="516267"/>
          </a:xfrm>
          <a:custGeom>
            <a:avLst/>
            <a:gdLst>
              <a:gd name="connsiteX0" fmla="*/ 154927 w 406684"/>
              <a:gd name="connsiteY0" fmla="*/ 127389 h 406684"/>
              <a:gd name="connsiteX1" fmla="*/ 154927 w 406684"/>
              <a:gd name="connsiteY1" fmla="*/ 289314 h 406684"/>
              <a:gd name="connsiteX2" fmla="*/ 294518 w 406684"/>
              <a:gd name="connsiteY2" fmla="*/ 208352 h 406684"/>
              <a:gd name="connsiteX3" fmla="*/ 203342 w 406684"/>
              <a:gd name="connsiteY3" fmla="*/ 0 h 406684"/>
              <a:gd name="connsiteX4" fmla="*/ 406684 w 406684"/>
              <a:gd name="connsiteY4" fmla="*/ 203342 h 406684"/>
              <a:gd name="connsiteX5" fmla="*/ 203342 w 406684"/>
              <a:gd name="connsiteY5" fmla="*/ 406684 h 406684"/>
              <a:gd name="connsiteX6" fmla="*/ 0 w 406684"/>
              <a:gd name="connsiteY6" fmla="*/ 203342 h 406684"/>
              <a:gd name="connsiteX7" fmla="*/ 203342 w 406684"/>
              <a:gd name="connsiteY7" fmla="*/ 0 h 40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84" h="406684">
                <a:moveTo>
                  <a:pt x="154927" y="127389"/>
                </a:moveTo>
                <a:lnTo>
                  <a:pt x="154927" y="289314"/>
                </a:lnTo>
                <a:lnTo>
                  <a:pt x="294518" y="208352"/>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Rectangle 36"/>
          <p:cNvSpPr>
            <a:spLocks noChangeArrowheads="1"/>
          </p:cNvSpPr>
          <p:nvPr/>
        </p:nvSpPr>
        <p:spPr bwMode="auto">
          <a:xfrm>
            <a:off x="2605235" y="2043670"/>
            <a:ext cx="26548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1FCE9"/>
                </a:solidFill>
                <a:latin typeface="+mn-ea"/>
              </a:rPr>
              <a:t>切分歧义消解</a:t>
            </a:r>
            <a:endParaRPr lang="zh-CN" altLang="en-US" sz="3200" b="1" dirty="0">
              <a:solidFill>
                <a:srgbClr val="31FCE9"/>
              </a:solidFill>
              <a:latin typeface="+mn-ea"/>
              <a:sym typeface="Arial" pitchFamily="34" charset="0"/>
            </a:endParaRPr>
          </a:p>
        </p:txBody>
      </p:sp>
      <p:sp>
        <p:nvSpPr>
          <p:cNvPr id="27" name="任意多边形 26"/>
          <p:cNvSpPr/>
          <p:nvPr/>
        </p:nvSpPr>
        <p:spPr bwMode="auto">
          <a:xfrm>
            <a:off x="1842447" y="3444385"/>
            <a:ext cx="511338" cy="515279"/>
          </a:xfrm>
          <a:custGeom>
            <a:avLst/>
            <a:gdLst>
              <a:gd name="connsiteX0" fmla="*/ 154927 w 406684"/>
              <a:gd name="connsiteY0" fmla="*/ 127389 h 406684"/>
              <a:gd name="connsiteX1" fmla="*/ 154927 w 406684"/>
              <a:gd name="connsiteY1" fmla="*/ 289314 h 406684"/>
              <a:gd name="connsiteX2" fmla="*/ 294518 w 406684"/>
              <a:gd name="connsiteY2" fmla="*/ 208352 h 406684"/>
              <a:gd name="connsiteX3" fmla="*/ 203342 w 406684"/>
              <a:gd name="connsiteY3" fmla="*/ 0 h 406684"/>
              <a:gd name="connsiteX4" fmla="*/ 406684 w 406684"/>
              <a:gd name="connsiteY4" fmla="*/ 203342 h 406684"/>
              <a:gd name="connsiteX5" fmla="*/ 203342 w 406684"/>
              <a:gd name="connsiteY5" fmla="*/ 406684 h 406684"/>
              <a:gd name="connsiteX6" fmla="*/ 0 w 406684"/>
              <a:gd name="connsiteY6" fmla="*/ 203342 h 406684"/>
              <a:gd name="connsiteX7" fmla="*/ 203342 w 406684"/>
              <a:gd name="connsiteY7" fmla="*/ 0 h 40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84" h="406684">
                <a:moveTo>
                  <a:pt x="154927" y="127389"/>
                </a:moveTo>
                <a:lnTo>
                  <a:pt x="154927" y="289314"/>
                </a:lnTo>
                <a:lnTo>
                  <a:pt x="294518" y="208352"/>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8" name="Rectangle 36"/>
          <p:cNvSpPr>
            <a:spLocks noChangeArrowheads="1"/>
          </p:cNvSpPr>
          <p:nvPr/>
        </p:nvSpPr>
        <p:spPr bwMode="auto">
          <a:xfrm>
            <a:off x="2603633" y="3444385"/>
            <a:ext cx="26564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30000"/>
              </a:spcBef>
            </a:pPr>
            <a:r>
              <a:rPr lang="zh-CN" altLang="en-US" sz="3200" b="1" dirty="0">
                <a:solidFill>
                  <a:srgbClr val="31FCE9"/>
                </a:solidFill>
                <a:latin typeface="+mn-ea"/>
              </a:rPr>
              <a:t>未登录词识别</a:t>
            </a:r>
          </a:p>
        </p:txBody>
      </p:sp>
    </p:spTree>
    <p:extLst>
      <p:ext uri="{BB962C8B-B14F-4D97-AF65-F5344CB8AC3E}">
        <p14:creationId xmlns:p14="http://schemas.microsoft.com/office/powerpoint/2010/main" val="988401930"/>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p:bldP spid="27" grpId="0"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p:txBody>
          <a:bodyPr/>
          <a:lstStyle/>
          <a:p>
            <a:r>
              <a:rPr lang="zh-CN" altLang="en-US" sz="4400" b="1" spc="600" dirty="0">
                <a:solidFill>
                  <a:schemeClr val="bg1"/>
                </a:solidFill>
              </a:rPr>
              <a:t>歧义消除研究</a:t>
            </a:r>
          </a:p>
        </p:txBody>
      </p:sp>
      <p:sp>
        <p:nvSpPr>
          <p:cNvPr id="10" name="文本占位符 9"/>
          <p:cNvSpPr>
            <a:spLocks noGrp="1"/>
          </p:cNvSpPr>
          <p:nvPr>
            <p:ph type="body" sz="quarter" idx="4294967295"/>
          </p:nvPr>
        </p:nvSpPr>
        <p:spPr>
          <a:xfrm>
            <a:off x="2088107" y="1019913"/>
            <a:ext cx="8519236" cy="3806170"/>
          </a:xfrm>
          <a:prstGeom prst="rect">
            <a:avLst/>
          </a:prstGeom>
          <a:noFill/>
        </p:spPr>
        <p:txBody>
          <a:bodyPr wrap="square" rtlCol="0">
            <a:spAutoFit/>
          </a:bodyPr>
          <a:lstStyle/>
          <a:p>
            <a:pPr marL="0">
              <a:lnSpc>
                <a:spcPct val="130000"/>
              </a:lnSpc>
            </a:pPr>
            <a:endParaRPr lang="en-US" altLang="zh-CN" sz="2000" b="1" spc="600" dirty="0">
              <a:solidFill>
                <a:schemeClr val="bg1"/>
              </a:solidFill>
            </a:endParaRPr>
          </a:p>
          <a:p>
            <a:pPr marL="0" indent="0">
              <a:lnSpc>
                <a:spcPct val="130000"/>
              </a:lnSpc>
              <a:buNone/>
            </a:pPr>
            <a:r>
              <a:rPr lang="en-US" altLang="zh-CN" sz="2000" b="1" spc="600" dirty="0">
                <a:solidFill>
                  <a:schemeClr val="bg1"/>
                </a:solidFill>
              </a:rPr>
              <a:t>1.</a:t>
            </a:r>
            <a:r>
              <a:rPr lang="zh-CN" altLang="en-US" sz="2000" b="1" spc="600" dirty="0">
                <a:solidFill>
                  <a:schemeClr val="bg1"/>
                </a:solidFill>
              </a:rPr>
              <a:t>歧义类型</a:t>
            </a:r>
            <a:endParaRPr lang="en-US" altLang="zh-CN" sz="2000" b="1" spc="600" dirty="0">
              <a:solidFill>
                <a:schemeClr val="bg1"/>
              </a:solidFill>
            </a:endParaRPr>
          </a:p>
          <a:p>
            <a:pPr marL="0" indent="0">
              <a:lnSpc>
                <a:spcPct val="130000"/>
              </a:lnSpc>
              <a:buNone/>
            </a:pPr>
            <a:r>
              <a:rPr lang="en-US" altLang="zh-CN" sz="2000" b="1" spc="600" dirty="0">
                <a:solidFill>
                  <a:schemeClr val="bg1"/>
                </a:solidFill>
              </a:rPr>
              <a:t>  </a:t>
            </a:r>
            <a:r>
              <a:rPr lang="zh-CN" altLang="en-US" sz="2000" b="1" spc="600" dirty="0">
                <a:solidFill>
                  <a:schemeClr val="bg1"/>
                </a:solidFill>
              </a:rPr>
              <a:t> 歧义是指同一个字符串存在不止一种切分形式。歧义字段分为交集型歧义字段</a:t>
            </a:r>
            <a:r>
              <a:rPr lang="en-US" altLang="zh-CN" sz="2000" b="1" spc="600" dirty="0">
                <a:solidFill>
                  <a:schemeClr val="bg1"/>
                </a:solidFill>
              </a:rPr>
              <a:t>(</a:t>
            </a:r>
            <a:r>
              <a:rPr lang="zh-CN" altLang="en-US" sz="2000" b="1" spc="600" dirty="0">
                <a:solidFill>
                  <a:schemeClr val="bg1"/>
                </a:solidFill>
              </a:rPr>
              <a:t>交叉歧义</a:t>
            </a:r>
            <a:r>
              <a:rPr lang="en-US" altLang="zh-CN" sz="2000" b="1" spc="600" dirty="0">
                <a:solidFill>
                  <a:schemeClr val="bg1"/>
                </a:solidFill>
              </a:rPr>
              <a:t>) </a:t>
            </a:r>
            <a:r>
              <a:rPr lang="zh-CN" altLang="en-US" sz="2000" b="1" spc="600" dirty="0">
                <a:solidFill>
                  <a:schemeClr val="bg1"/>
                </a:solidFill>
              </a:rPr>
              <a:t>、组合型歧义字段</a:t>
            </a:r>
            <a:r>
              <a:rPr lang="en-US" altLang="zh-CN" sz="2000" b="1" spc="600" dirty="0">
                <a:solidFill>
                  <a:schemeClr val="bg1"/>
                </a:solidFill>
              </a:rPr>
              <a:t>(</a:t>
            </a:r>
            <a:r>
              <a:rPr lang="zh-CN" altLang="en-US" sz="2000" b="1" spc="600" dirty="0">
                <a:solidFill>
                  <a:schemeClr val="bg1"/>
                </a:solidFill>
              </a:rPr>
              <a:t>覆盖歧义</a:t>
            </a:r>
            <a:r>
              <a:rPr lang="en-US" altLang="zh-CN" sz="2000" b="1" spc="600" dirty="0" smtClean="0">
                <a:solidFill>
                  <a:schemeClr val="bg1"/>
                </a:solidFill>
              </a:rPr>
              <a:t>)</a:t>
            </a:r>
            <a:r>
              <a:rPr lang="zh-CN" altLang="en-US" sz="2000" b="1" spc="600" dirty="0" smtClean="0">
                <a:solidFill>
                  <a:schemeClr val="bg1"/>
                </a:solidFill>
              </a:rPr>
              <a:t>、</a:t>
            </a:r>
            <a:r>
              <a:rPr lang="zh-CN" altLang="en-US" sz="2000" b="1" spc="600" dirty="0">
                <a:solidFill>
                  <a:schemeClr val="bg1"/>
                </a:solidFill>
              </a:rPr>
              <a:t>混合型</a:t>
            </a:r>
            <a:r>
              <a:rPr lang="zh-CN" altLang="en-US" sz="2000" b="1" spc="600" dirty="0">
                <a:solidFill>
                  <a:schemeClr val="bg1"/>
                </a:solidFill>
              </a:rPr>
              <a:t>歧义三种</a:t>
            </a:r>
            <a:r>
              <a:rPr lang="zh-CN" altLang="en-US" sz="2000" b="1" spc="600" dirty="0" smtClean="0">
                <a:solidFill>
                  <a:schemeClr val="bg1"/>
                </a:solidFill>
              </a:rPr>
              <a:t>。</a:t>
            </a:r>
            <a:endParaRPr lang="en-US" altLang="zh-CN" sz="2000" b="1" spc="600" dirty="0" smtClean="0">
              <a:solidFill>
                <a:schemeClr val="bg1"/>
              </a:solidFill>
            </a:endParaRPr>
          </a:p>
          <a:p>
            <a:pPr marL="0" indent="0">
              <a:lnSpc>
                <a:spcPct val="130000"/>
              </a:lnSpc>
              <a:buNone/>
            </a:pPr>
            <a:r>
              <a:rPr lang="en-US" altLang="zh-CN" sz="2000" b="1" spc="600" dirty="0" smtClean="0">
                <a:solidFill>
                  <a:schemeClr val="bg1"/>
                </a:solidFill>
              </a:rPr>
              <a:t>2</a:t>
            </a:r>
            <a:r>
              <a:rPr lang="en-US" altLang="zh-CN" sz="2000" b="1" spc="600" dirty="0">
                <a:solidFill>
                  <a:schemeClr val="bg1"/>
                </a:solidFill>
              </a:rPr>
              <a:t>.</a:t>
            </a:r>
            <a:r>
              <a:rPr lang="zh-CN" altLang="en-US" sz="2000" b="1" spc="600" dirty="0">
                <a:solidFill>
                  <a:schemeClr val="bg1"/>
                </a:solidFill>
              </a:rPr>
              <a:t>消歧方法 </a:t>
            </a:r>
            <a:endParaRPr lang="en-US" altLang="zh-CN" sz="2000" b="1" spc="600" dirty="0">
              <a:solidFill>
                <a:schemeClr val="bg1"/>
              </a:solidFill>
            </a:endParaRPr>
          </a:p>
          <a:p>
            <a:pPr marL="0" indent="0">
              <a:lnSpc>
                <a:spcPct val="130000"/>
              </a:lnSpc>
              <a:buNone/>
            </a:pPr>
            <a:r>
              <a:rPr lang="zh-CN" altLang="en-US" sz="2000" b="1" spc="600" dirty="0" smtClean="0">
                <a:solidFill>
                  <a:schemeClr val="bg1"/>
                </a:solidFill>
              </a:rPr>
              <a:t>    目</a:t>
            </a:r>
            <a:r>
              <a:rPr lang="zh-CN" altLang="en-US" sz="2000" b="1" spc="600" dirty="0">
                <a:solidFill>
                  <a:schemeClr val="bg1"/>
                </a:solidFill>
              </a:rPr>
              <a:t>前解决歧义消除的典型方法</a:t>
            </a:r>
            <a:r>
              <a:rPr lang="zh-CN" altLang="en-US" sz="2000" b="1" spc="600" dirty="0" smtClean="0">
                <a:solidFill>
                  <a:schemeClr val="bg1"/>
                </a:solidFill>
              </a:rPr>
              <a:t>有</a:t>
            </a:r>
            <a:r>
              <a:rPr lang="zh-CN" altLang="en-US" sz="2000" b="1" spc="600" dirty="0" smtClean="0">
                <a:solidFill>
                  <a:schemeClr val="bg1"/>
                </a:solidFill>
              </a:rPr>
              <a:t>：</a:t>
            </a:r>
            <a:r>
              <a:rPr lang="zh-CN" altLang="en-US" sz="2000" b="1" spc="600" dirty="0">
                <a:solidFill>
                  <a:schemeClr val="bg1"/>
                </a:solidFill>
              </a:rPr>
              <a:t>基于记忆的歧义</a:t>
            </a:r>
            <a:r>
              <a:rPr lang="zh-CN" altLang="en-US" sz="2000" b="1" spc="600" dirty="0">
                <a:solidFill>
                  <a:schemeClr val="bg1"/>
                </a:solidFill>
              </a:rPr>
              <a:t>消解、</a:t>
            </a:r>
            <a:r>
              <a:rPr lang="zh-CN" altLang="en-US" sz="2000" b="1" spc="600" dirty="0">
                <a:solidFill>
                  <a:schemeClr val="bg1"/>
                </a:solidFill>
              </a:rPr>
              <a:t>基于规则的歧义</a:t>
            </a:r>
            <a:r>
              <a:rPr lang="zh-CN" altLang="en-US" sz="2000" b="1" spc="600" dirty="0">
                <a:solidFill>
                  <a:schemeClr val="bg1"/>
                </a:solidFill>
              </a:rPr>
              <a:t>消解、</a:t>
            </a:r>
            <a:r>
              <a:rPr lang="zh-CN" altLang="en-US" sz="2000" b="1" spc="600" dirty="0">
                <a:solidFill>
                  <a:schemeClr val="bg1"/>
                </a:solidFill>
              </a:rPr>
              <a:t>基于统计的歧义</a:t>
            </a:r>
            <a:r>
              <a:rPr lang="zh-CN" altLang="en-US" sz="2000" b="1" spc="600" dirty="0">
                <a:solidFill>
                  <a:schemeClr val="bg1"/>
                </a:solidFill>
              </a:rPr>
              <a:t>消解</a:t>
            </a:r>
            <a:r>
              <a:rPr lang="zh-CN" altLang="en-US" sz="2000" b="1" spc="600" dirty="0" smtClean="0">
                <a:solidFill>
                  <a:schemeClr val="bg1"/>
                </a:solidFill>
              </a:rPr>
              <a:t>。</a:t>
            </a:r>
            <a:endParaRPr lang="zh-CN" altLang="en-US" sz="2000" b="1" spc="600" dirty="0">
              <a:solidFill>
                <a:schemeClr val="bg1"/>
              </a:solidFill>
            </a:endParaRPr>
          </a:p>
        </p:txBody>
      </p:sp>
    </p:spTree>
    <p:extLst>
      <p:ext uri="{BB962C8B-B14F-4D97-AF65-F5344CB8AC3E}">
        <p14:creationId xmlns:p14="http://schemas.microsoft.com/office/powerpoint/2010/main" val="1767359726"/>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切分歧义（</a:t>
            </a:r>
            <a:r>
              <a:rPr lang="en-US" altLang="zh-CN" dirty="0" smtClean="0"/>
              <a:t>1</a:t>
            </a:r>
            <a:r>
              <a:rPr lang="zh-CN" altLang="en-US" dirty="0" smtClean="0"/>
              <a:t>）</a:t>
            </a:r>
            <a:endParaRPr lang="zh-CN" altLang="en-US" dirty="0"/>
          </a:p>
        </p:txBody>
      </p:sp>
      <p:pic>
        <p:nvPicPr>
          <p:cNvPr id="5" name="图片 4"/>
          <p:cNvPicPr>
            <a:picLocks noChangeAspect="1"/>
          </p:cNvPicPr>
          <p:nvPr/>
        </p:nvPicPr>
        <p:blipFill>
          <a:blip r:embed="rId2"/>
          <a:stretch>
            <a:fillRect/>
          </a:stretch>
        </p:blipFill>
        <p:spPr>
          <a:xfrm>
            <a:off x="2210764" y="1324238"/>
            <a:ext cx="7770471" cy="4938300"/>
          </a:xfrm>
          <a:prstGeom prst="rect">
            <a:avLst/>
          </a:prstGeom>
        </p:spPr>
      </p:pic>
    </p:spTree>
    <p:extLst>
      <p:ext uri="{BB962C8B-B14F-4D97-AF65-F5344CB8AC3E}">
        <p14:creationId xmlns:p14="http://schemas.microsoft.com/office/powerpoint/2010/main" val="125687273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切分歧义</a:t>
            </a:r>
            <a:r>
              <a:rPr lang="zh-CN" altLang="en-US" dirty="0" smtClean="0"/>
              <a:t>（</a:t>
            </a:r>
            <a:r>
              <a:rPr lang="en-US" altLang="zh-CN" dirty="0" smtClean="0"/>
              <a:t>2</a:t>
            </a:r>
            <a:r>
              <a:rPr lang="zh-CN" altLang="en-US" dirty="0" smtClean="0"/>
              <a:t>）</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765" y="1280471"/>
            <a:ext cx="7979562" cy="4956555"/>
          </a:xfrm>
          <a:prstGeom prst="rect">
            <a:avLst/>
          </a:prstGeom>
        </p:spPr>
      </p:pic>
    </p:spTree>
    <p:extLst>
      <p:ext uri="{BB962C8B-B14F-4D97-AF65-F5344CB8AC3E}">
        <p14:creationId xmlns:p14="http://schemas.microsoft.com/office/powerpoint/2010/main" val="3001161033"/>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54076" y="953819"/>
            <a:ext cx="1883849"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600" normalizeH="0" baseline="0" noProof="0" dirty="0" smtClean="0">
                <a:ln>
                  <a:noFill/>
                </a:ln>
                <a:solidFill>
                  <a:srgbClr val="31FCE9"/>
                </a:solidFill>
                <a:effectLst/>
                <a:uLnTx/>
                <a:uFillTx/>
                <a:latin typeface="+mn-ea"/>
              </a:rPr>
              <a:t>目录</a:t>
            </a:r>
            <a:endParaRPr kumimoji="0" lang="zh-CN" altLang="en-US" sz="6000" b="1" i="0" u="none" strike="noStrike" kern="0" cap="none" spc="600" normalizeH="0" baseline="0" noProof="0" dirty="0">
              <a:ln>
                <a:noFill/>
              </a:ln>
              <a:solidFill>
                <a:srgbClr val="31FCE9"/>
              </a:solidFill>
              <a:effectLst/>
              <a:uLnTx/>
              <a:uFillTx/>
              <a:latin typeface="+mn-ea"/>
            </a:endParaRPr>
          </a:p>
        </p:txBody>
      </p:sp>
      <p:cxnSp>
        <p:nvCxnSpPr>
          <p:cNvPr id="3" name="直接连接符 2"/>
          <p:cNvCxnSpPr/>
          <p:nvPr/>
        </p:nvCxnSpPr>
        <p:spPr>
          <a:xfrm>
            <a:off x="3301285"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506571" y="4810336"/>
            <a:ext cx="2477722"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smtClean="0">
                <a:solidFill>
                  <a:srgbClr val="3D93F2"/>
                </a:solidFill>
              </a:rPr>
              <a:t>概述及理论研究</a:t>
            </a:r>
            <a:endParaRPr kumimoji="0" lang="zh-CN" altLang="en-US" sz="2400" b="0" i="0" u="none" strike="noStrike" kern="0" cap="none" spc="0" normalizeH="0" baseline="0" noProof="0" dirty="0">
              <a:ln>
                <a:noFill/>
              </a:ln>
              <a:solidFill>
                <a:srgbClr val="3D93F2"/>
              </a:solidFill>
              <a:effectLst/>
              <a:uLnTx/>
              <a:uFillTx/>
            </a:endParaRPr>
          </a:p>
        </p:txBody>
      </p:sp>
      <p:grpSp>
        <p:nvGrpSpPr>
          <p:cNvPr id="7" name="组合 6"/>
          <p:cNvGrpSpPr/>
          <p:nvPr/>
        </p:nvGrpSpPr>
        <p:grpSpPr>
          <a:xfrm>
            <a:off x="1121920" y="2884553"/>
            <a:ext cx="1564016" cy="1564014"/>
            <a:chOff x="1573109" y="2647682"/>
            <a:chExt cx="1530310" cy="1530308"/>
          </a:xfrm>
        </p:grpSpPr>
        <p:sp>
          <p:nvSpPr>
            <p:cNvPr id="6" name="椭圆 5"/>
            <p:cNvSpPr/>
            <p:nvPr/>
          </p:nvSpPr>
          <p:spPr>
            <a:xfrm>
              <a:off x="1573109" y="2647682"/>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dirty="0">
                <a:ln>
                  <a:noFill/>
                </a:ln>
                <a:solidFill>
                  <a:srgbClr val="7030A0"/>
                </a:solidFill>
                <a:effectLst/>
                <a:uLnTx/>
                <a:uFillTx/>
              </a:endParaRPr>
            </a:p>
          </p:txBody>
        </p:sp>
        <p:sp>
          <p:nvSpPr>
            <p:cNvPr id="5" name="椭圆 4"/>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1</a:t>
              </a:r>
              <a:endParaRPr lang="zh-CN" altLang="en-US" sz="4800" b="1" dirty="0">
                <a:solidFill>
                  <a:schemeClr val="bg1"/>
                </a:solidFill>
                <a:latin typeface="+mn-ea"/>
                <a:cs typeface="Open Sans Light" panose="020B0306030504020204" pitchFamily="34" charset="0"/>
              </a:endParaRPr>
            </a:p>
          </p:txBody>
        </p:sp>
      </p:grpSp>
      <p:cxnSp>
        <p:nvCxnSpPr>
          <p:cNvPr id="8" name="直接连接符 7"/>
          <p:cNvCxnSpPr/>
          <p:nvPr/>
        </p:nvCxnSpPr>
        <p:spPr>
          <a:xfrm>
            <a:off x="6096000"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3643257" y="4752976"/>
            <a:ext cx="2110771"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smtClean="0">
                <a:solidFill>
                  <a:srgbClr val="3D93F2"/>
                </a:solidFill>
              </a:rPr>
              <a:t>分词算法研究</a:t>
            </a:r>
            <a:endParaRPr kumimoji="0" lang="zh-CN" altLang="en-US" sz="2400" b="0" i="0" u="none" strike="noStrike" kern="0" cap="none" spc="0" normalizeH="0" baseline="0" noProof="0" dirty="0">
              <a:ln>
                <a:noFill/>
              </a:ln>
              <a:solidFill>
                <a:srgbClr val="3D93F2"/>
              </a:solidFill>
              <a:effectLst/>
              <a:uLnTx/>
              <a:uFillTx/>
            </a:endParaRPr>
          </a:p>
        </p:txBody>
      </p:sp>
      <p:grpSp>
        <p:nvGrpSpPr>
          <p:cNvPr id="10" name="组合 9"/>
          <p:cNvGrpSpPr/>
          <p:nvPr/>
        </p:nvGrpSpPr>
        <p:grpSpPr>
          <a:xfrm>
            <a:off x="3916635" y="2884554"/>
            <a:ext cx="1564016" cy="1564014"/>
            <a:chOff x="1573109" y="2647683"/>
            <a:chExt cx="1530310" cy="1530308"/>
          </a:xfrm>
        </p:grpSpPr>
        <p:sp>
          <p:nvSpPr>
            <p:cNvPr id="11" name="椭圆 10"/>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12" name="椭圆 11"/>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2</a:t>
              </a:r>
              <a:endParaRPr lang="zh-CN" altLang="en-US" sz="4800" b="1" dirty="0">
                <a:solidFill>
                  <a:schemeClr val="bg1"/>
                </a:solidFill>
                <a:latin typeface="+mn-ea"/>
                <a:cs typeface="Open Sans Light" panose="020B0306030504020204" pitchFamily="34" charset="0"/>
              </a:endParaRPr>
            </a:p>
          </p:txBody>
        </p:sp>
      </p:grpSp>
      <p:cxnSp>
        <p:nvCxnSpPr>
          <p:cNvPr id="13" name="直接连接符 12"/>
          <p:cNvCxnSpPr/>
          <p:nvPr/>
        </p:nvCxnSpPr>
        <p:spPr>
          <a:xfrm>
            <a:off x="8890715"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6437973" y="4752976"/>
            <a:ext cx="2110770"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smtClean="0">
                <a:solidFill>
                  <a:srgbClr val="3D93F2"/>
                </a:solidFill>
              </a:rPr>
              <a:t>研究热点与难点</a:t>
            </a:r>
            <a:endParaRPr kumimoji="0" lang="zh-CN" altLang="en-US" sz="2000" b="0" i="0" u="none" strike="noStrike" kern="0" cap="none" spc="0" normalizeH="0" baseline="0" noProof="0" dirty="0">
              <a:ln>
                <a:noFill/>
              </a:ln>
              <a:solidFill>
                <a:srgbClr val="3D93F2"/>
              </a:solidFill>
              <a:effectLst/>
              <a:uLnTx/>
              <a:uFillTx/>
            </a:endParaRPr>
          </a:p>
        </p:txBody>
      </p:sp>
      <p:grpSp>
        <p:nvGrpSpPr>
          <p:cNvPr id="15" name="组合 14"/>
          <p:cNvGrpSpPr/>
          <p:nvPr/>
        </p:nvGrpSpPr>
        <p:grpSpPr>
          <a:xfrm>
            <a:off x="6711350" y="2884554"/>
            <a:ext cx="1564016" cy="1564014"/>
            <a:chOff x="1573109" y="2647683"/>
            <a:chExt cx="1530310" cy="1530308"/>
          </a:xfrm>
        </p:grpSpPr>
        <p:sp>
          <p:nvSpPr>
            <p:cNvPr id="16" name="椭圆 15"/>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17" name="椭圆 16"/>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3</a:t>
              </a:r>
              <a:endParaRPr lang="zh-CN" altLang="en-US" sz="4800" b="1" dirty="0">
                <a:solidFill>
                  <a:schemeClr val="bg1"/>
                </a:solidFill>
                <a:latin typeface="+mn-ea"/>
                <a:cs typeface="Open Sans Light" panose="020B0306030504020204" pitchFamily="34" charset="0"/>
              </a:endParaRPr>
            </a:p>
          </p:txBody>
        </p:sp>
      </p:grpSp>
      <p:sp>
        <p:nvSpPr>
          <p:cNvPr id="18" name="圆角矩形 17"/>
          <p:cNvSpPr/>
          <p:nvPr/>
        </p:nvSpPr>
        <p:spPr>
          <a:xfrm>
            <a:off x="9007522" y="4752976"/>
            <a:ext cx="2988860"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smtClean="0">
                <a:solidFill>
                  <a:srgbClr val="3D93F2"/>
                </a:solidFill>
              </a:rPr>
              <a:t>分词系统研究与总结</a:t>
            </a:r>
            <a:endParaRPr kumimoji="0" lang="zh-CN" altLang="en-US" sz="2400" b="0" i="0" u="none" strike="noStrike" kern="0" cap="none" spc="0" normalizeH="0" baseline="0" noProof="0" dirty="0">
              <a:ln>
                <a:noFill/>
              </a:ln>
              <a:solidFill>
                <a:srgbClr val="3D93F2"/>
              </a:solidFill>
              <a:effectLst/>
              <a:uLnTx/>
              <a:uFillTx/>
            </a:endParaRPr>
          </a:p>
        </p:txBody>
      </p:sp>
      <p:grpSp>
        <p:nvGrpSpPr>
          <p:cNvPr id="19" name="组合 18"/>
          <p:cNvGrpSpPr/>
          <p:nvPr/>
        </p:nvGrpSpPr>
        <p:grpSpPr>
          <a:xfrm>
            <a:off x="9506065" y="2884554"/>
            <a:ext cx="1564016" cy="1564014"/>
            <a:chOff x="1573109" y="2647683"/>
            <a:chExt cx="1530310" cy="1530308"/>
          </a:xfrm>
        </p:grpSpPr>
        <p:sp>
          <p:nvSpPr>
            <p:cNvPr id="20" name="椭圆 19"/>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21" name="椭圆 20"/>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4</a:t>
              </a:r>
              <a:endParaRPr lang="zh-CN" altLang="en-US" sz="4800" b="1" dirty="0">
                <a:solidFill>
                  <a:schemeClr val="bg1"/>
                </a:solidFill>
                <a:latin typeface="+mn-ea"/>
                <a:cs typeface="Open Sans Light" panose="020B0306030504020204" pitchFamily="34" charset="0"/>
              </a:endParaRPr>
            </a:p>
          </p:txBody>
        </p:sp>
      </p:grpSp>
    </p:spTree>
    <p:extLst>
      <p:ext uri="{BB962C8B-B14F-4D97-AF65-F5344CB8AC3E}">
        <p14:creationId xmlns:p14="http://schemas.microsoft.com/office/powerpoint/2010/main" val="1552742544"/>
      </p:ext>
    </p:extLst>
  </p:cSld>
  <p:clrMapOvr>
    <a:masterClrMapping/>
  </p:clrMapOvr>
  <mc:AlternateContent xmlns:mc="http://schemas.openxmlformats.org/markup-compatibility/2006" xmlns:p14="http://schemas.microsoft.com/office/powerpoint/2010/main">
    <mc:Choice Requires="p14">
      <p:transition spd="slow" p14:dur="20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750"/>
                                        <p:tgtEl>
                                          <p:spTgt spid="4"/>
                                        </p:tgtEl>
                                      </p:cBhvr>
                                    </p:animEffect>
                                    <p:anim calcmode="lin" valueType="num">
                                      <p:cBhvr>
                                        <p:cTn id="19" dur="750" fill="hold"/>
                                        <p:tgtEl>
                                          <p:spTgt spid="4"/>
                                        </p:tgtEl>
                                        <p:attrNameLst>
                                          <p:attrName>ppt_x</p:attrName>
                                        </p:attrNameLst>
                                      </p:cBhvr>
                                      <p:tavLst>
                                        <p:tav tm="0">
                                          <p:val>
                                            <p:strVal val="#ppt_x"/>
                                          </p:val>
                                        </p:tav>
                                        <p:tav tm="100000">
                                          <p:val>
                                            <p:strVal val="#ppt_x"/>
                                          </p:val>
                                        </p:tav>
                                      </p:tavLst>
                                    </p:anim>
                                    <p:anim calcmode="lin" valueType="num">
                                      <p:cBhvr>
                                        <p:cTn id="20" dur="75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250"/>
                            </p:stCondLst>
                            <p:childTnLst>
                              <p:par>
                                <p:cTn id="22" presetID="16" presetClass="entr" presetSubtype="4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outHorizontal)">
                                      <p:cBhvr>
                                        <p:cTn id="24" dur="500"/>
                                        <p:tgtEl>
                                          <p:spTgt spid="3"/>
                                        </p:tgtEl>
                                      </p:cBhvr>
                                    </p:animEffect>
                                  </p:childTnLst>
                                </p:cTn>
                              </p:par>
                            </p:childTnLst>
                          </p:cTn>
                        </p:par>
                        <p:par>
                          <p:cTn id="25" fill="hold">
                            <p:stCondLst>
                              <p:cond delay="275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750" fill="hold"/>
                                        <p:tgtEl>
                                          <p:spTgt spid="10"/>
                                        </p:tgtEl>
                                        <p:attrNameLst>
                                          <p:attrName>ppt_w</p:attrName>
                                        </p:attrNameLst>
                                      </p:cBhvr>
                                      <p:tavLst>
                                        <p:tav tm="0">
                                          <p:val>
                                            <p:fltVal val="0"/>
                                          </p:val>
                                        </p:tav>
                                        <p:tav tm="100000">
                                          <p:val>
                                            <p:strVal val="#ppt_w"/>
                                          </p:val>
                                        </p:tav>
                                      </p:tavLst>
                                    </p:anim>
                                    <p:anim calcmode="lin" valueType="num">
                                      <p:cBhvr>
                                        <p:cTn id="29" dur="750" fill="hold"/>
                                        <p:tgtEl>
                                          <p:spTgt spid="10"/>
                                        </p:tgtEl>
                                        <p:attrNameLst>
                                          <p:attrName>ppt_h</p:attrName>
                                        </p:attrNameLst>
                                      </p:cBhvr>
                                      <p:tavLst>
                                        <p:tav tm="0">
                                          <p:val>
                                            <p:fltVal val="0"/>
                                          </p:val>
                                        </p:tav>
                                        <p:tav tm="100000">
                                          <p:val>
                                            <p:strVal val="#ppt_h"/>
                                          </p:val>
                                        </p:tav>
                                      </p:tavLst>
                                    </p:anim>
                                    <p:animEffect transition="in" filter="fade">
                                      <p:cBhvr>
                                        <p:cTn id="30" dur="750"/>
                                        <p:tgtEl>
                                          <p:spTgt spid="10"/>
                                        </p:tgtEl>
                                      </p:cBhvr>
                                    </p:animEffect>
                                  </p:childTnLst>
                                </p:cTn>
                              </p:par>
                              <p:par>
                                <p:cTn id="31" presetID="47"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750"/>
                                        <p:tgtEl>
                                          <p:spTgt spid="9"/>
                                        </p:tgtEl>
                                      </p:cBhvr>
                                    </p:animEffect>
                                    <p:anim calcmode="lin" valueType="num">
                                      <p:cBhvr>
                                        <p:cTn id="34" dur="750" fill="hold"/>
                                        <p:tgtEl>
                                          <p:spTgt spid="9"/>
                                        </p:tgtEl>
                                        <p:attrNameLst>
                                          <p:attrName>ppt_x</p:attrName>
                                        </p:attrNameLst>
                                      </p:cBhvr>
                                      <p:tavLst>
                                        <p:tav tm="0">
                                          <p:val>
                                            <p:strVal val="#ppt_x"/>
                                          </p:val>
                                        </p:tav>
                                        <p:tav tm="100000">
                                          <p:val>
                                            <p:strVal val="#ppt_x"/>
                                          </p:val>
                                        </p:tav>
                                      </p:tavLst>
                                    </p:anim>
                                    <p:anim calcmode="lin" valueType="num">
                                      <p:cBhvr>
                                        <p:cTn id="35" dur="75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16" presetClass="entr" presetSubtype="42"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outHorizontal)">
                                      <p:cBhvr>
                                        <p:cTn id="39" dur="500"/>
                                        <p:tgtEl>
                                          <p:spTgt spid="8"/>
                                        </p:tgtEl>
                                      </p:cBhvr>
                                    </p:animEffect>
                                  </p:childTnLst>
                                </p:cTn>
                              </p:par>
                            </p:childTnLst>
                          </p:cTn>
                        </p:par>
                        <p:par>
                          <p:cTn id="40" fill="hold">
                            <p:stCondLst>
                              <p:cond delay="4000"/>
                            </p:stCondLst>
                            <p:childTnLst>
                              <p:par>
                                <p:cTn id="41" presetID="53" presetClass="entr" presetSubtype="16"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750" fill="hold"/>
                                        <p:tgtEl>
                                          <p:spTgt spid="15"/>
                                        </p:tgtEl>
                                        <p:attrNameLst>
                                          <p:attrName>ppt_w</p:attrName>
                                        </p:attrNameLst>
                                      </p:cBhvr>
                                      <p:tavLst>
                                        <p:tav tm="0">
                                          <p:val>
                                            <p:fltVal val="0"/>
                                          </p:val>
                                        </p:tav>
                                        <p:tav tm="100000">
                                          <p:val>
                                            <p:strVal val="#ppt_w"/>
                                          </p:val>
                                        </p:tav>
                                      </p:tavLst>
                                    </p:anim>
                                    <p:anim calcmode="lin" valueType="num">
                                      <p:cBhvr>
                                        <p:cTn id="44" dur="750" fill="hold"/>
                                        <p:tgtEl>
                                          <p:spTgt spid="15"/>
                                        </p:tgtEl>
                                        <p:attrNameLst>
                                          <p:attrName>ppt_h</p:attrName>
                                        </p:attrNameLst>
                                      </p:cBhvr>
                                      <p:tavLst>
                                        <p:tav tm="0">
                                          <p:val>
                                            <p:fltVal val="0"/>
                                          </p:val>
                                        </p:tav>
                                        <p:tav tm="100000">
                                          <p:val>
                                            <p:strVal val="#ppt_h"/>
                                          </p:val>
                                        </p:tav>
                                      </p:tavLst>
                                    </p:anim>
                                    <p:animEffect transition="in" filter="fade">
                                      <p:cBhvr>
                                        <p:cTn id="45" dur="750"/>
                                        <p:tgtEl>
                                          <p:spTgt spid="15"/>
                                        </p:tgtEl>
                                      </p:cBhvr>
                                    </p:animEffect>
                                  </p:childTnLst>
                                </p:cTn>
                              </p:par>
                              <p:par>
                                <p:cTn id="46" presetID="47"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750"/>
                                        <p:tgtEl>
                                          <p:spTgt spid="14"/>
                                        </p:tgtEl>
                                      </p:cBhvr>
                                    </p:animEffect>
                                    <p:anim calcmode="lin" valueType="num">
                                      <p:cBhvr>
                                        <p:cTn id="49" dur="750" fill="hold"/>
                                        <p:tgtEl>
                                          <p:spTgt spid="14"/>
                                        </p:tgtEl>
                                        <p:attrNameLst>
                                          <p:attrName>ppt_x</p:attrName>
                                        </p:attrNameLst>
                                      </p:cBhvr>
                                      <p:tavLst>
                                        <p:tav tm="0">
                                          <p:val>
                                            <p:strVal val="#ppt_x"/>
                                          </p:val>
                                        </p:tav>
                                        <p:tav tm="100000">
                                          <p:val>
                                            <p:strVal val="#ppt_x"/>
                                          </p:val>
                                        </p:tav>
                                      </p:tavLst>
                                    </p:anim>
                                    <p:anim calcmode="lin" valueType="num">
                                      <p:cBhvr>
                                        <p:cTn id="50" dur="750" fill="hold"/>
                                        <p:tgtEl>
                                          <p:spTgt spid="14"/>
                                        </p:tgtEl>
                                        <p:attrNameLst>
                                          <p:attrName>ppt_y</p:attrName>
                                        </p:attrNameLst>
                                      </p:cBhvr>
                                      <p:tavLst>
                                        <p:tav tm="0">
                                          <p:val>
                                            <p:strVal val="#ppt_y-.1"/>
                                          </p:val>
                                        </p:tav>
                                        <p:tav tm="100000">
                                          <p:val>
                                            <p:strVal val="#ppt_y"/>
                                          </p:val>
                                        </p:tav>
                                      </p:tavLst>
                                    </p:anim>
                                  </p:childTnLst>
                                </p:cTn>
                              </p:par>
                            </p:childTnLst>
                          </p:cTn>
                        </p:par>
                        <p:par>
                          <p:cTn id="51" fill="hold">
                            <p:stCondLst>
                              <p:cond delay="4750"/>
                            </p:stCondLst>
                            <p:childTnLst>
                              <p:par>
                                <p:cTn id="52" presetID="16" presetClass="entr" presetSubtype="42"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arn(outHorizontal)">
                                      <p:cBhvr>
                                        <p:cTn id="54" dur="500"/>
                                        <p:tgtEl>
                                          <p:spTgt spid="13"/>
                                        </p:tgtEl>
                                      </p:cBhvr>
                                    </p:animEffect>
                                  </p:childTnLst>
                                </p:cTn>
                              </p:par>
                            </p:childTnLst>
                          </p:cTn>
                        </p:par>
                        <p:par>
                          <p:cTn id="55" fill="hold">
                            <p:stCondLst>
                              <p:cond delay="5250"/>
                            </p:stCondLst>
                            <p:childTnLst>
                              <p:par>
                                <p:cTn id="56" presetID="53" presetClass="entr" presetSubtype="16"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750" fill="hold"/>
                                        <p:tgtEl>
                                          <p:spTgt spid="19"/>
                                        </p:tgtEl>
                                        <p:attrNameLst>
                                          <p:attrName>ppt_w</p:attrName>
                                        </p:attrNameLst>
                                      </p:cBhvr>
                                      <p:tavLst>
                                        <p:tav tm="0">
                                          <p:val>
                                            <p:fltVal val="0"/>
                                          </p:val>
                                        </p:tav>
                                        <p:tav tm="100000">
                                          <p:val>
                                            <p:strVal val="#ppt_w"/>
                                          </p:val>
                                        </p:tav>
                                      </p:tavLst>
                                    </p:anim>
                                    <p:anim calcmode="lin" valueType="num">
                                      <p:cBhvr>
                                        <p:cTn id="59" dur="750" fill="hold"/>
                                        <p:tgtEl>
                                          <p:spTgt spid="19"/>
                                        </p:tgtEl>
                                        <p:attrNameLst>
                                          <p:attrName>ppt_h</p:attrName>
                                        </p:attrNameLst>
                                      </p:cBhvr>
                                      <p:tavLst>
                                        <p:tav tm="0">
                                          <p:val>
                                            <p:fltVal val="0"/>
                                          </p:val>
                                        </p:tav>
                                        <p:tav tm="100000">
                                          <p:val>
                                            <p:strVal val="#ppt_h"/>
                                          </p:val>
                                        </p:tav>
                                      </p:tavLst>
                                    </p:anim>
                                    <p:animEffect transition="in" filter="fade">
                                      <p:cBhvr>
                                        <p:cTn id="60" dur="750"/>
                                        <p:tgtEl>
                                          <p:spTgt spid="19"/>
                                        </p:tgtEl>
                                      </p:cBhvr>
                                    </p:animEffect>
                                  </p:childTnLst>
                                </p:cTn>
                              </p:par>
                              <p:par>
                                <p:cTn id="61" presetID="47"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750"/>
                                        <p:tgtEl>
                                          <p:spTgt spid="18"/>
                                        </p:tgtEl>
                                      </p:cBhvr>
                                    </p:animEffect>
                                    <p:anim calcmode="lin" valueType="num">
                                      <p:cBhvr>
                                        <p:cTn id="64" dur="750" fill="hold"/>
                                        <p:tgtEl>
                                          <p:spTgt spid="18"/>
                                        </p:tgtEl>
                                        <p:attrNameLst>
                                          <p:attrName>ppt_x</p:attrName>
                                        </p:attrNameLst>
                                      </p:cBhvr>
                                      <p:tavLst>
                                        <p:tav tm="0">
                                          <p:val>
                                            <p:strVal val="#ppt_x"/>
                                          </p:val>
                                        </p:tav>
                                        <p:tav tm="100000">
                                          <p:val>
                                            <p:strVal val="#ppt_x"/>
                                          </p:val>
                                        </p:tav>
                                      </p:tavLst>
                                    </p:anim>
                                    <p:anim calcmode="lin" valueType="num">
                                      <p:cBhvr>
                                        <p:cTn id="65"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9" grpId="0" animBg="1"/>
      <p:bldP spid="14"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歧义消解（</a:t>
            </a:r>
            <a:r>
              <a:rPr lang="en-US" altLang="zh-CN" dirty="0" smtClean="0"/>
              <a:t>1</a:t>
            </a:r>
            <a:r>
              <a:rPr lang="zh-CN" altLang="en-US" dirty="0" smtClean="0"/>
              <a:t>）</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765" y="1194179"/>
            <a:ext cx="7590602" cy="4660710"/>
          </a:xfrm>
          <a:prstGeom prst="rect">
            <a:avLst/>
          </a:prstGeom>
        </p:spPr>
      </p:pic>
    </p:spTree>
    <p:extLst>
      <p:ext uri="{BB962C8B-B14F-4D97-AF65-F5344CB8AC3E}">
        <p14:creationId xmlns:p14="http://schemas.microsoft.com/office/powerpoint/2010/main" val="4010204039"/>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歧义消解</a:t>
            </a:r>
            <a:r>
              <a:rPr lang="zh-CN" altLang="en-US" dirty="0" smtClean="0"/>
              <a:t>（</a:t>
            </a:r>
            <a:r>
              <a:rPr lang="en-US" altLang="zh-CN" dirty="0" smtClean="0"/>
              <a:t>2</a:t>
            </a:r>
            <a:r>
              <a:rPr lang="zh-CN" altLang="en-US" dirty="0" smtClean="0"/>
              <a:t>）</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357" y="1494571"/>
            <a:ext cx="7465325" cy="4278431"/>
          </a:xfrm>
          <a:prstGeom prst="rect">
            <a:avLst/>
          </a:prstGeom>
        </p:spPr>
      </p:pic>
    </p:spTree>
    <p:extLst>
      <p:ext uri="{BB962C8B-B14F-4D97-AF65-F5344CB8AC3E}">
        <p14:creationId xmlns:p14="http://schemas.microsoft.com/office/powerpoint/2010/main" val="3566667147"/>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未登录词研究</a:t>
            </a:r>
          </a:p>
        </p:txBody>
      </p:sp>
      <p:sp>
        <p:nvSpPr>
          <p:cNvPr id="28" name="文本框 27"/>
          <p:cNvSpPr txBox="1"/>
          <p:nvPr/>
        </p:nvSpPr>
        <p:spPr>
          <a:xfrm>
            <a:off x="1446966" y="1151597"/>
            <a:ext cx="9298067" cy="4893647"/>
          </a:xfrm>
          <a:prstGeom prst="rect">
            <a:avLst/>
          </a:prstGeom>
          <a:noFill/>
        </p:spPr>
        <p:txBody>
          <a:bodyPr wrap="square" rtlCol="0">
            <a:spAutoFit/>
          </a:bodyPr>
          <a:lstStyle/>
          <a:p>
            <a:pPr>
              <a:lnSpc>
                <a:spcPct val="130000"/>
              </a:lnSpc>
            </a:pPr>
            <a:r>
              <a:rPr lang="en-US" altLang="zh-CN" sz="2000" b="1" spc="600" dirty="0">
                <a:solidFill>
                  <a:schemeClr val="bg1"/>
                </a:solidFill>
              </a:rPr>
              <a:t>1.</a:t>
            </a:r>
            <a:r>
              <a:rPr lang="zh-CN" altLang="en-US" sz="2000" b="1" spc="600" dirty="0">
                <a:solidFill>
                  <a:schemeClr val="bg1"/>
                </a:solidFill>
              </a:rPr>
              <a:t>未登录词类</a:t>
            </a:r>
            <a:r>
              <a:rPr lang="zh-CN" altLang="en-US" sz="2000" b="1" spc="600" dirty="0" smtClean="0">
                <a:solidFill>
                  <a:schemeClr val="bg1"/>
                </a:solidFill>
              </a:rPr>
              <a:t>型</a:t>
            </a:r>
            <a:endParaRPr lang="en-US" altLang="zh-CN" sz="2000" b="1" spc="600" dirty="0" smtClean="0">
              <a:solidFill>
                <a:schemeClr val="bg1"/>
              </a:solidFill>
            </a:endParaRPr>
          </a:p>
          <a:p>
            <a:pPr>
              <a:lnSpc>
                <a:spcPct val="130000"/>
              </a:lnSpc>
            </a:pPr>
            <a:r>
              <a:rPr lang="en-US" altLang="zh-CN" sz="2000" b="1" spc="600" dirty="0">
                <a:solidFill>
                  <a:schemeClr val="bg1"/>
                </a:solidFill>
              </a:rPr>
              <a:t> </a:t>
            </a:r>
            <a:r>
              <a:rPr lang="zh-CN" altLang="en-US" sz="2000" b="1" spc="600" dirty="0" smtClean="0">
                <a:solidFill>
                  <a:schemeClr val="bg1"/>
                </a:solidFill>
              </a:rPr>
              <a:t> </a:t>
            </a:r>
            <a:r>
              <a:rPr lang="zh-CN" altLang="en-US" sz="2000" b="1" spc="600" dirty="0">
                <a:solidFill>
                  <a:schemeClr val="bg1"/>
                </a:solidFill>
              </a:rPr>
              <a:t>未登录词大致包含两大类</a:t>
            </a:r>
            <a:r>
              <a:rPr lang="en-US" altLang="zh-CN" sz="2000" b="1" spc="600" dirty="0">
                <a:solidFill>
                  <a:schemeClr val="bg1"/>
                </a:solidFill>
              </a:rPr>
              <a:t>:①</a:t>
            </a:r>
            <a:r>
              <a:rPr lang="zh-CN" altLang="en-US" sz="2000" b="1" spc="600" dirty="0">
                <a:solidFill>
                  <a:schemeClr val="bg1"/>
                </a:solidFill>
              </a:rPr>
              <a:t>新涌现的通用词或专业术语等</a:t>
            </a:r>
            <a:r>
              <a:rPr lang="en-US" altLang="zh-CN" sz="2000" b="1" spc="600" dirty="0">
                <a:solidFill>
                  <a:schemeClr val="bg1"/>
                </a:solidFill>
              </a:rPr>
              <a:t>;②</a:t>
            </a:r>
            <a:r>
              <a:rPr lang="zh-CN" altLang="en-US" sz="2000" b="1" spc="600" dirty="0">
                <a:solidFill>
                  <a:schemeClr val="bg1"/>
                </a:solidFill>
              </a:rPr>
              <a:t>专有名词，如中国人名、外国译名、地名、机构名</a:t>
            </a:r>
            <a:r>
              <a:rPr lang="en-US" altLang="zh-CN" sz="2000" b="1" spc="600" dirty="0">
                <a:solidFill>
                  <a:schemeClr val="bg1"/>
                </a:solidFill>
              </a:rPr>
              <a:t>(</a:t>
            </a:r>
            <a:r>
              <a:rPr lang="zh-CN" altLang="en-US" sz="2000" b="1" spc="600" dirty="0">
                <a:solidFill>
                  <a:schemeClr val="bg1"/>
                </a:solidFill>
              </a:rPr>
              <a:t>泛指机关、团体和其他企事业单位</a:t>
            </a:r>
            <a:r>
              <a:rPr lang="en-US" altLang="zh-CN" sz="2000" b="1" spc="600" dirty="0">
                <a:solidFill>
                  <a:schemeClr val="bg1"/>
                </a:solidFill>
              </a:rPr>
              <a:t>)</a:t>
            </a:r>
            <a:r>
              <a:rPr lang="zh-CN" altLang="en-US" sz="2000" b="1" spc="600" dirty="0">
                <a:solidFill>
                  <a:schemeClr val="bg1"/>
                </a:solidFill>
              </a:rPr>
              <a:t>等 </a:t>
            </a:r>
            <a:r>
              <a:rPr lang="zh-CN" altLang="en-US" sz="2000" b="1" spc="600" dirty="0" smtClean="0">
                <a:solidFill>
                  <a:schemeClr val="bg1"/>
                </a:solidFill>
              </a:rPr>
              <a:t>。</a:t>
            </a:r>
            <a:endParaRPr lang="en-US" altLang="zh-CN" sz="2000" b="1" spc="600" dirty="0" smtClean="0">
              <a:solidFill>
                <a:schemeClr val="bg1"/>
              </a:solidFill>
            </a:endParaRPr>
          </a:p>
          <a:p>
            <a:pPr>
              <a:lnSpc>
                <a:spcPct val="130000"/>
              </a:lnSpc>
            </a:pPr>
            <a:r>
              <a:rPr lang="en-US" altLang="zh-CN" sz="2000" b="1" spc="600" dirty="0" smtClean="0">
                <a:solidFill>
                  <a:schemeClr val="bg1"/>
                </a:solidFill>
              </a:rPr>
              <a:t>2.</a:t>
            </a:r>
            <a:r>
              <a:rPr lang="zh-CN" altLang="en-US" sz="2000" b="1" spc="600" dirty="0">
                <a:solidFill>
                  <a:schemeClr val="bg1"/>
                </a:solidFill>
              </a:rPr>
              <a:t>未登录词</a:t>
            </a:r>
            <a:r>
              <a:rPr lang="zh-CN" altLang="en-US" sz="2000" b="1" spc="600" dirty="0" smtClean="0">
                <a:solidFill>
                  <a:schemeClr val="bg1"/>
                </a:solidFill>
              </a:rPr>
              <a:t>识别</a:t>
            </a:r>
            <a:endParaRPr lang="en-US" altLang="zh-CN" sz="2000" b="1" spc="600" dirty="0" smtClean="0">
              <a:solidFill>
                <a:schemeClr val="bg1"/>
              </a:solidFill>
            </a:endParaRPr>
          </a:p>
          <a:p>
            <a:pPr>
              <a:lnSpc>
                <a:spcPct val="130000"/>
              </a:lnSpc>
            </a:pPr>
            <a:r>
              <a:rPr lang="zh-CN" altLang="en-US" sz="2000" b="1" spc="600" dirty="0" smtClean="0">
                <a:solidFill>
                  <a:schemeClr val="bg1"/>
                </a:solidFill>
              </a:rPr>
              <a:t>  识别</a:t>
            </a:r>
            <a:r>
              <a:rPr lang="zh-CN" altLang="en-US" sz="2000" b="1" spc="600" dirty="0">
                <a:solidFill>
                  <a:schemeClr val="bg1"/>
                </a:solidFill>
              </a:rPr>
              <a:t>第一类未登录词一般</a:t>
            </a:r>
            <a:r>
              <a:rPr lang="zh-CN" altLang="en-US" sz="2000" b="1" spc="600" dirty="0" smtClean="0">
                <a:solidFill>
                  <a:schemeClr val="bg1"/>
                </a:solidFill>
              </a:rPr>
              <a:t>是先</a:t>
            </a:r>
            <a:r>
              <a:rPr lang="zh-CN" altLang="en-US" sz="2000" b="1" spc="600" dirty="0">
                <a:solidFill>
                  <a:schemeClr val="bg1"/>
                </a:solidFill>
              </a:rPr>
              <a:t>根据某种算法自动生成一张候选</a:t>
            </a:r>
            <a:r>
              <a:rPr lang="zh-CN" altLang="en-US" sz="2000" b="1" spc="600" dirty="0" smtClean="0">
                <a:solidFill>
                  <a:schemeClr val="bg1"/>
                </a:solidFill>
              </a:rPr>
              <a:t>词表，</a:t>
            </a:r>
            <a:r>
              <a:rPr lang="zh-CN" altLang="en-US" sz="2000" b="1" spc="600" dirty="0">
                <a:solidFill>
                  <a:schemeClr val="bg1"/>
                </a:solidFill>
              </a:rPr>
              <a:t>再人工筛选出其中的新词并补充到</a:t>
            </a:r>
            <a:r>
              <a:rPr lang="zh-CN" altLang="en-US" sz="2000" b="1" spc="600" dirty="0" smtClean="0">
                <a:solidFill>
                  <a:schemeClr val="bg1"/>
                </a:solidFill>
              </a:rPr>
              <a:t>词表中</a:t>
            </a:r>
            <a:r>
              <a:rPr lang="zh-CN" altLang="en-US" sz="2000" b="1" spc="600" dirty="0">
                <a:solidFill>
                  <a:schemeClr val="bg1"/>
                </a:solidFill>
              </a:rPr>
              <a:t>。该方法需要大规模语料库支持。第二种常用</a:t>
            </a:r>
            <a:r>
              <a:rPr lang="zh-CN" altLang="en-US" sz="2000" b="1" spc="600" dirty="0" smtClean="0">
                <a:solidFill>
                  <a:schemeClr val="bg1"/>
                </a:solidFill>
              </a:rPr>
              <a:t>办法是</a:t>
            </a:r>
            <a:r>
              <a:rPr lang="en-US" altLang="zh-CN" sz="2000" b="1" spc="600" dirty="0">
                <a:solidFill>
                  <a:schemeClr val="bg1"/>
                </a:solidFill>
              </a:rPr>
              <a:t>:</a:t>
            </a:r>
            <a:r>
              <a:rPr lang="zh-CN" altLang="en-US" sz="2000" b="1" spc="600" dirty="0">
                <a:solidFill>
                  <a:schemeClr val="bg1"/>
                </a:solidFill>
              </a:rPr>
              <a:t>首先依据从各类专有名词库中总结出的统计</a:t>
            </a:r>
            <a:r>
              <a:rPr lang="zh-CN" altLang="en-US" sz="2000" b="1" spc="600" dirty="0" smtClean="0">
                <a:solidFill>
                  <a:schemeClr val="bg1"/>
                </a:solidFill>
              </a:rPr>
              <a:t>知识和</a:t>
            </a:r>
            <a:r>
              <a:rPr lang="zh-CN" altLang="en-US" sz="2000" b="1" spc="600" dirty="0">
                <a:solidFill>
                  <a:schemeClr val="bg1"/>
                </a:solidFill>
              </a:rPr>
              <a:t>人工归纳出的专有名词</a:t>
            </a:r>
            <a:r>
              <a:rPr lang="zh-CN" altLang="en-US" sz="2000" b="1" spc="600" dirty="0" smtClean="0">
                <a:solidFill>
                  <a:schemeClr val="bg1"/>
                </a:solidFill>
              </a:rPr>
              <a:t>的某些</a:t>
            </a:r>
            <a:r>
              <a:rPr lang="zh-CN" altLang="en-US" sz="2000" b="1" spc="600" dirty="0">
                <a:solidFill>
                  <a:schemeClr val="bg1"/>
                </a:solidFill>
              </a:rPr>
              <a:t>结构规则，在输入句子中猜测可能成为专有</a:t>
            </a:r>
            <a:r>
              <a:rPr lang="zh-CN" altLang="en-US" sz="2000" b="1" spc="600" dirty="0" smtClean="0">
                <a:solidFill>
                  <a:schemeClr val="bg1"/>
                </a:solidFill>
              </a:rPr>
              <a:t>名词的</a:t>
            </a:r>
            <a:r>
              <a:rPr lang="zh-CN" altLang="en-US" sz="2000" b="1" spc="600" dirty="0">
                <a:solidFill>
                  <a:schemeClr val="bg1"/>
                </a:solidFill>
              </a:rPr>
              <a:t>汉字串并给出其置信度，之后利用对该类专有</a:t>
            </a:r>
            <a:r>
              <a:rPr lang="zh-CN" altLang="en-US" sz="2000" b="1" spc="600" dirty="0" smtClean="0">
                <a:solidFill>
                  <a:schemeClr val="bg1"/>
                </a:solidFill>
              </a:rPr>
              <a:t>名词有</a:t>
            </a:r>
            <a:r>
              <a:rPr lang="zh-CN" altLang="en-US" sz="2000" b="1" spc="600" dirty="0">
                <a:solidFill>
                  <a:schemeClr val="bg1"/>
                </a:solidFill>
              </a:rPr>
              <a:t>标识意义的紧邻上下文信息如称谓，以及全局</a:t>
            </a:r>
            <a:r>
              <a:rPr lang="zh-CN" altLang="en-US" sz="2000" b="1" spc="600" dirty="0" smtClean="0">
                <a:solidFill>
                  <a:schemeClr val="bg1"/>
                </a:solidFill>
              </a:rPr>
              <a:t>统计量</a:t>
            </a:r>
            <a:r>
              <a:rPr lang="zh-CN" altLang="en-US" sz="2000" b="1" spc="600" dirty="0">
                <a:solidFill>
                  <a:schemeClr val="bg1"/>
                </a:solidFill>
              </a:rPr>
              <a:t>和局部</a:t>
            </a:r>
            <a:r>
              <a:rPr lang="zh-CN" altLang="en-US" sz="2000" b="1" spc="600" dirty="0" smtClean="0">
                <a:solidFill>
                  <a:schemeClr val="bg1"/>
                </a:solidFill>
              </a:rPr>
              <a:t>统计量，</a:t>
            </a:r>
            <a:r>
              <a:rPr lang="zh-CN" altLang="en-US" sz="2000" b="1" spc="600" dirty="0">
                <a:solidFill>
                  <a:schemeClr val="bg1"/>
                </a:solidFill>
              </a:rPr>
              <a:t>进行进一步</a:t>
            </a:r>
            <a:r>
              <a:rPr lang="zh-CN" altLang="en-US" sz="2000" b="1" spc="600" dirty="0" smtClean="0">
                <a:solidFill>
                  <a:schemeClr val="bg1"/>
                </a:solidFill>
              </a:rPr>
              <a:t>鉴定。</a:t>
            </a:r>
            <a:endParaRPr lang="en-US" altLang="zh-CN" sz="2000" b="1" spc="600" dirty="0">
              <a:solidFill>
                <a:schemeClr val="bg1"/>
              </a:solidFill>
            </a:endParaRPr>
          </a:p>
        </p:txBody>
      </p:sp>
    </p:spTree>
    <p:extLst>
      <p:ext uri="{BB962C8B-B14F-4D97-AF65-F5344CB8AC3E}">
        <p14:creationId xmlns:p14="http://schemas.microsoft.com/office/powerpoint/2010/main" val="1606618988"/>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未</a:t>
            </a:r>
            <a:r>
              <a:rPr lang="zh-CN" altLang="en-US" dirty="0"/>
              <a:t>登录词</a:t>
            </a:r>
          </a:p>
        </p:txBody>
      </p:sp>
      <p:sp>
        <p:nvSpPr>
          <p:cNvPr id="28" name="文本框 27"/>
          <p:cNvSpPr txBox="1"/>
          <p:nvPr/>
        </p:nvSpPr>
        <p:spPr>
          <a:xfrm>
            <a:off x="1446966" y="1151597"/>
            <a:ext cx="9298067" cy="5416868"/>
          </a:xfrm>
          <a:prstGeom prst="rect">
            <a:avLst/>
          </a:prstGeom>
          <a:noFill/>
        </p:spPr>
        <p:txBody>
          <a:bodyPr wrap="square" rtlCol="0">
            <a:spAutoFit/>
          </a:bodyPr>
          <a:lstStyle/>
          <a:p>
            <a:pPr>
              <a:lnSpc>
                <a:spcPct val="130000"/>
              </a:lnSpc>
              <a:spcBef>
                <a:spcPct val="30000"/>
              </a:spcBef>
            </a:pPr>
            <a:r>
              <a:rPr lang="en-US" altLang="zh-CN" sz="2000" b="1" spc="600" dirty="0" smtClean="0">
                <a:solidFill>
                  <a:schemeClr val="bg1"/>
                </a:solidFill>
              </a:rPr>
              <a:t>1.</a:t>
            </a:r>
            <a:r>
              <a:rPr lang="zh-CN" altLang="en-US" sz="2000" b="1" spc="600" dirty="0" smtClean="0">
                <a:solidFill>
                  <a:schemeClr val="bg1"/>
                </a:solidFill>
              </a:rPr>
              <a:t>实体</a:t>
            </a:r>
            <a:r>
              <a:rPr lang="zh-CN" altLang="en-US" sz="2000" b="1" spc="600" dirty="0">
                <a:solidFill>
                  <a:schemeClr val="bg1"/>
                </a:solidFill>
              </a:rPr>
              <a:t>名词和专有名词</a:t>
            </a:r>
          </a:p>
          <a:p>
            <a:pPr marL="0" lvl="1">
              <a:lnSpc>
                <a:spcPct val="130000"/>
              </a:lnSpc>
              <a:spcBef>
                <a:spcPct val="30000"/>
              </a:spcBef>
            </a:pPr>
            <a:r>
              <a:rPr lang="zh-CN" altLang="en-US" sz="2000" b="1" spc="600" dirty="0" smtClean="0">
                <a:solidFill>
                  <a:schemeClr val="bg1"/>
                </a:solidFill>
              </a:rPr>
              <a:t>  中国</a:t>
            </a:r>
            <a:r>
              <a:rPr lang="zh-CN" altLang="en-US" sz="2000" b="1" spc="600" dirty="0">
                <a:solidFill>
                  <a:schemeClr val="bg1"/>
                </a:solidFill>
              </a:rPr>
              <a:t>人名：李素丽  老张  李四  王二麻子</a:t>
            </a:r>
          </a:p>
          <a:p>
            <a:pPr marL="0" lvl="1">
              <a:lnSpc>
                <a:spcPct val="130000"/>
              </a:lnSpc>
              <a:spcBef>
                <a:spcPct val="30000"/>
              </a:spcBef>
            </a:pPr>
            <a:r>
              <a:rPr lang="zh-CN" altLang="en-US" sz="2000" b="1" spc="600" dirty="0" smtClean="0">
                <a:solidFill>
                  <a:schemeClr val="bg1"/>
                </a:solidFill>
              </a:rPr>
              <a:t>  中国</a:t>
            </a:r>
            <a:r>
              <a:rPr lang="zh-CN" altLang="en-US" sz="2000" b="1" spc="600" dirty="0">
                <a:solidFill>
                  <a:schemeClr val="bg1"/>
                </a:solidFill>
              </a:rPr>
              <a:t>地名：定福庄  白沟  三义庙  韩村  河马甸</a:t>
            </a:r>
          </a:p>
          <a:p>
            <a:pPr marL="0" lvl="1">
              <a:lnSpc>
                <a:spcPct val="130000"/>
              </a:lnSpc>
              <a:spcBef>
                <a:spcPct val="30000"/>
              </a:spcBef>
            </a:pPr>
            <a:r>
              <a:rPr lang="zh-CN" altLang="en-US" sz="2000" b="1" spc="600" dirty="0" smtClean="0">
                <a:solidFill>
                  <a:schemeClr val="bg1"/>
                </a:solidFill>
              </a:rPr>
              <a:t>  翻译</a:t>
            </a:r>
            <a:r>
              <a:rPr lang="zh-CN" altLang="en-US" sz="2000" b="1" spc="600" dirty="0">
                <a:solidFill>
                  <a:schemeClr val="bg1"/>
                </a:solidFill>
              </a:rPr>
              <a:t>人名：乔治</a:t>
            </a:r>
            <a:r>
              <a:rPr lang="en-US" altLang="zh-CN" sz="2000" b="1" spc="600" dirty="0">
                <a:solidFill>
                  <a:schemeClr val="bg1"/>
                </a:solidFill>
              </a:rPr>
              <a:t>·</a:t>
            </a:r>
            <a:r>
              <a:rPr lang="zh-CN" altLang="en-US" sz="2000" b="1" spc="600" dirty="0">
                <a:solidFill>
                  <a:schemeClr val="bg1"/>
                </a:solidFill>
              </a:rPr>
              <a:t>布什  叶利钦  包法利夫人  酒井法子</a:t>
            </a:r>
          </a:p>
          <a:p>
            <a:pPr marL="0" lvl="1">
              <a:lnSpc>
                <a:spcPct val="130000"/>
              </a:lnSpc>
              <a:spcBef>
                <a:spcPct val="30000"/>
              </a:spcBef>
            </a:pPr>
            <a:r>
              <a:rPr lang="zh-CN" altLang="en-US" sz="2000" b="1" spc="600" dirty="0" smtClean="0">
                <a:solidFill>
                  <a:schemeClr val="bg1"/>
                </a:solidFill>
              </a:rPr>
              <a:t>  翻译</a:t>
            </a:r>
            <a:r>
              <a:rPr lang="zh-CN" altLang="en-US" sz="2000" b="1" spc="600" dirty="0">
                <a:solidFill>
                  <a:schemeClr val="bg1"/>
                </a:solidFill>
              </a:rPr>
              <a:t>地名：阿尔卑斯山  新奥尔良  约克郡</a:t>
            </a:r>
          </a:p>
          <a:p>
            <a:pPr marL="0" lvl="1">
              <a:lnSpc>
                <a:spcPct val="130000"/>
              </a:lnSpc>
              <a:spcBef>
                <a:spcPct val="30000"/>
              </a:spcBef>
            </a:pPr>
            <a:r>
              <a:rPr lang="zh-CN" altLang="en-US" sz="2000" b="1" spc="600" dirty="0" smtClean="0">
                <a:solidFill>
                  <a:schemeClr val="bg1"/>
                </a:solidFill>
              </a:rPr>
              <a:t>  机构</a:t>
            </a:r>
            <a:r>
              <a:rPr lang="zh-CN" altLang="en-US" sz="2000" b="1" spc="600" dirty="0">
                <a:solidFill>
                  <a:schemeClr val="bg1"/>
                </a:solidFill>
              </a:rPr>
              <a:t>名　：方正公司  联想集团  国际卫生组织  外贸部</a:t>
            </a:r>
          </a:p>
          <a:p>
            <a:pPr marL="0" lvl="1">
              <a:lnSpc>
                <a:spcPct val="130000"/>
              </a:lnSpc>
              <a:spcBef>
                <a:spcPct val="30000"/>
              </a:spcBef>
            </a:pPr>
            <a:r>
              <a:rPr lang="zh-CN" altLang="en-US" sz="2000" b="1" spc="600" dirty="0" smtClean="0">
                <a:solidFill>
                  <a:schemeClr val="bg1"/>
                </a:solidFill>
              </a:rPr>
              <a:t>  商标</a:t>
            </a:r>
            <a:r>
              <a:rPr lang="zh-CN" altLang="en-US" sz="2000" b="1" spc="600" dirty="0">
                <a:solidFill>
                  <a:schemeClr val="bg1"/>
                </a:solidFill>
              </a:rPr>
              <a:t>字号：非常可乐  乐凯  波导  杉杉  同仁堂</a:t>
            </a:r>
          </a:p>
          <a:p>
            <a:pPr>
              <a:lnSpc>
                <a:spcPct val="130000"/>
              </a:lnSpc>
              <a:spcBef>
                <a:spcPct val="30000"/>
              </a:spcBef>
            </a:pPr>
            <a:r>
              <a:rPr lang="en-US" altLang="zh-CN" sz="2000" b="1" spc="600" dirty="0" smtClean="0">
                <a:solidFill>
                  <a:schemeClr val="bg1"/>
                </a:solidFill>
              </a:rPr>
              <a:t>2.</a:t>
            </a:r>
            <a:r>
              <a:rPr lang="zh-CN" altLang="en-US" sz="2000" b="1" spc="600" dirty="0" smtClean="0">
                <a:solidFill>
                  <a:schemeClr val="bg1"/>
                </a:solidFill>
              </a:rPr>
              <a:t>专业</a:t>
            </a:r>
            <a:r>
              <a:rPr lang="zh-CN" altLang="en-US" sz="2000" b="1" spc="600" dirty="0">
                <a:solidFill>
                  <a:schemeClr val="bg1"/>
                </a:solidFill>
              </a:rPr>
              <a:t>术语和新词语</a:t>
            </a:r>
          </a:p>
          <a:p>
            <a:pPr marL="0" lvl="1">
              <a:lnSpc>
                <a:spcPct val="130000"/>
              </a:lnSpc>
              <a:spcBef>
                <a:spcPct val="30000"/>
              </a:spcBef>
            </a:pPr>
            <a:r>
              <a:rPr lang="zh-CN" altLang="en-US" sz="2000" b="1" spc="600" dirty="0" smtClean="0">
                <a:solidFill>
                  <a:schemeClr val="bg1"/>
                </a:solidFill>
              </a:rPr>
              <a:t>  专业</a:t>
            </a:r>
            <a:r>
              <a:rPr lang="zh-CN" altLang="en-US" sz="2000" b="1" spc="600" dirty="0">
                <a:solidFill>
                  <a:schemeClr val="bg1"/>
                </a:solidFill>
              </a:rPr>
              <a:t>术语：万维网  主机板  模态  逻辑  贝叶斯算法</a:t>
            </a:r>
          </a:p>
          <a:p>
            <a:pPr marL="0" lvl="1">
              <a:lnSpc>
                <a:spcPct val="130000"/>
              </a:lnSpc>
              <a:spcBef>
                <a:spcPct val="30000"/>
              </a:spcBef>
            </a:pPr>
            <a:r>
              <a:rPr lang="zh-CN" altLang="en-US" sz="2000" b="1" spc="600" dirty="0" smtClean="0">
                <a:solidFill>
                  <a:schemeClr val="bg1"/>
                </a:solidFill>
              </a:rPr>
              <a:t>  缩略语</a:t>
            </a:r>
            <a:r>
              <a:rPr lang="zh-CN" altLang="en-US" sz="2000" b="1" spc="600" dirty="0">
                <a:solidFill>
                  <a:schemeClr val="bg1"/>
                </a:solidFill>
              </a:rPr>
              <a:t>　：三个代表  五讲四美  打假  扫黄打非  计生办</a:t>
            </a:r>
          </a:p>
          <a:p>
            <a:pPr marL="0" lvl="1">
              <a:lnSpc>
                <a:spcPct val="130000"/>
              </a:lnSpc>
              <a:spcBef>
                <a:spcPct val="30000"/>
              </a:spcBef>
            </a:pPr>
            <a:r>
              <a:rPr lang="zh-CN" altLang="en-US" sz="2000" b="1" spc="600" dirty="0" smtClean="0">
                <a:solidFill>
                  <a:schemeClr val="bg1"/>
                </a:solidFill>
              </a:rPr>
              <a:t>  新</a:t>
            </a:r>
            <a:r>
              <a:rPr lang="zh-CN" altLang="en-US" sz="2000" b="1" spc="600" dirty="0">
                <a:solidFill>
                  <a:schemeClr val="bg1"/>
                </a:solidFill>
              </a:rPr>
              <a:t>词语　：卡拉</a:t>
            </a:r>
            <a:r>
              <a:rPr lang="en-US" altLang="zh-CN" sz="2000" b="1" spc="600" dirty="0">
                <a:solidFill>
                  <a:schemeClr val="bg1"/>
                </a:solidFill>
              </a:rPr>
              <a:t>OK  </a:t>
            </a:r>
            <a:r>
              <a:rPr lang="zh-CN" altLang="en-US" sz="2000" b="1" spc="600" dirty="0">
                <a:solidFill>
                  <a:schemeClr val="bg1"/>
                </a:solidFill>
              </a:rPr>
              <a:t>波波族  美刀  港刀</a:t>
            </a:r>
          </a:p>
        </p:txBody>
      </p:sp>
    </p:spTree>
    <p:extLst>
      <p:ext uri="{BB962C8B-B14F-4D97-AF65-F5344CB8AC3E}">
        <p14:creationId xmlns:p14="http://schemas.microsoft.com/office/powerpoint/2010/main" val="1539157216"/>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未</a:t>
            </a:r>
            <a:r>
              <a:rPr lang="zh-CN" altLang="en-US" dirty="0"/>
              <a:t>登录词识别</a:t>
            </a:r>
          </a:p>
        </p:txBody>
      </p:sp>
      <p:sp>
        <p:nvSpPr>
          <p:cNvPr id="28" name="文本框 27"/>
          <p:cNvSpPr txBox="1"/>
          <p:nvPr/>
        </p:nvSpPr>
        <p:spPr>
          <a:xfrm>
            <a:off x="1446966" y="1151597"/>
            <a:ext cx="9298067" cy="5724644"/>
          </a:xfrm>
          <a:prstGeom prst="rect">
            <a:avLst/>
          </a:prstGeom>
          <a:noFill/>
        </p:spPr>
        <p:txBody>
          <a:bodyPr wrap="square" rtlCol="0">
            <a:spAutoFit/>
          </a:bodyPr>
          <a:lstStyle/>
          <a:p>
            <a:pPr>
              <a:lnSpc>
                <a:spcPct val="130000"/>
              </a:lnSpc>
              <a:spcBef>
                <a:spcPct val="30000"/>
              </a:spcBef>
            </a:pPr>
            <a:r>
              <a:rPr lang="en-US" altLang="zh-CN" sz="2000" b="1" spc="600" dirty="0" smtClean="0">
                <a:solidFill>
                  <a:schemeClr val="bg1"/>
                </a:solidFill>
              </a:rPr>
              <a:t>1.</a:t>
            </a:r>
            <a:r>
              <a:rPr lang="zh-CN" altLang="en-US" sz="2000" b="1" spc="600" dirty="0" smtClean="0">
                <a:solidFill>
                  <a:schemeClr val="bg1"/>
                </a:solidFill>
              </a:rPr>
              <a:t>未</a:t>
            </a:r>
            <a:r>
              <a:rPr lang="zh-CN" altLang="en-US" sz="2000" b="1" spc="600" dirty="0">
                <a:solidFill>
                  <a:schemeClr val="bg1"/>
                </a:solidFill>
              </a:rPr>
              <a:t>登录词识别困难</a:t>
            </a:r>
          </a:p>
          <a:p>
            <a:pPr marL="0" lvl="1">
              <a:lnSpc>
                <a:spcPct val="130000"/>
              </a:lnSpc>
              <a:spcBef>
                <a:spcPct val="30000"/>
              </a:spcBef>
            </a:pPr>
            <a:r>
              <a:rPr lang="zh-CN" altLang="en-US" sz="2000" b="1" spc="600" dirty="0" smtClean="0">
                <a:solidFill>
                  <a:schemeClr val="bg1"/>
                </a:solidFill>
              </a:rPr>
              <a:t>  </a:t>
            </a:r>
            <a:r>
              <a:rPr lang="en-US" altLang="zh-CN" sz="2000" b="1" spc="600" dirty="0" smtClean="0">
                <a:solidFill>
                  <a:schemeClr val="bg1"/>
                </a:solidFill>
              </a:rPr>
              <a:t>a.</a:t>
            </a:r>
            <a:r>
              <a:rPr lang="zh-CN" altLang="en-US" sz="2000" b="1" spc="600" dirty="0" smtClean="0">
                <a:solidFill>
                  <a:schemeClr val="bg1"/>
                </a:solidFill>
              </a:rPr>
              <a:t>未</a:t>
            </a:r>
            <a:r>
              <a:rPr lang="zh-CN" altLang="en-US" sz="2000" b="1" spc="600" dirty="0">
                <a:solidFill>
                  <a:schemeClr val="bg1"/>
                </a:solidFill>
              </a:rPr>
              <a:t>登录词没有明确边界，缺少英语中的分隔符、大小写、词的形态、冠词等语法</a:t>
            </a:r>
            <a:r>
              <a:rPr lang="zh-CN" altLang="en-US" sz="2000" b="1" spc="600" dirty="0" smtClean="0">
                <a:solidFill>
                  <a:schemeClr val="bg1"/>
                </a:solidFill>
              </a:rPr>
              <a:t>信息</a:t>
            </a:r>
            <a:r>
              <a:rPr lang="en-US" altLang="zh-CN" sz="2000" b="1" spc="600" dirty="0" smtClean="0">
                <a:solidFill>
                  <a:schemeClr val="bg1"/>
                </a:solidFill>
              </a:rPr>
              <a:t>-</a:t>
            </a:r>
            <a:r>
              <a:rPr lang="zh-CN" altLang="en-US" sz="2000" b="1" spc="600" dirty="0" smtClean="0">
                <a:solidFill>
                  <a:schemeClr val="bg1"/>
                </a:solidFill>
              </a:rPr>
              <a:t>例</a:t>
            </a:r>
            <a:r>
              <a:rPr lang="zh-CN" altLang="en-US" sz="2000" b="1" spc="600" dirty="0">
                <a:solidFill>
                  <a:schemeClr val="bg1"/>
                </a:solidFill>
              </a:rPr>
              <a:t>：张掖</a:t>
            </a:r>
            <a:r>
              <a:rPr lang="zh-CN" altLang="en-US" sz="2000" b="1" u="sng" spc="600" dirty="0">
                <a:solidFill>
                  <a:srgbClr val="FF0000"/>
                </a:solidFill>
              </a:rPr>
              <a:t>市民</a:t>
            </a:r>
            <a:r>
              <a:rPr lang="zh-CN" altLang="en-US" sz="2000" b="1" spc="600" dirty="0">
                <a:solidFill>
                  <a:schemeClr val="bg1"/>
                </a:solidFill>
              </a:rPr>
              <a:t>乐县</a:t>
            </a:r>
          </a:p>
          <a:p>
            <a:pPr marL="0" lvl="1">
              <a:lnSpc>
                <a:spcPct val="130000"/>
              </a:lnSpc>
              <a:spcBef>
                <a:spcPct val="30000"/>
              </a:spcBef>
            </a:pPr>
            <a:r>
              <a:rPr lang="zh-CN" altLang="en-US" sz="2000" b="1" spc="600" dirty="0" smtClean="0">
                <a:solidFill>
                  <a:schemeClr val="bg1"/>
                </a:solidFill>
              </a:rPr>
              <a:t>  </a:t>
            </a:r>
            <a:r>
              <a:rPr lang="en-US" altLang="zh-CN" sz="2000" b="1" spc="600" dirty="0" smtClean="0">
                <a:solidFill>
                  <a:schemeClr val="bg1"/>
                </a:solidFill>
              </a:rPr>
              <a:t>b.</a:t>
            </a:r>
            <a:r>
              <a:rPr lang="zh-CN" altLang="en-US" sz="2000" b="1" spc="600" dirty="0" smtClean="0">
                <a:solidFill>
                  <a:schemeClr val="bg1"/>
                </a:solidFill>
              </a:rPr>
              <a:t>许多</a:t>
            </a:r>
            <a:r>
              <a:rPr lang="zh-CN" altLang="en-US" sz="2000" b="1" spc="600" dirty="0">
                <a:solidFill>
                  <a:schemeClr val="bg1"/>
                </a:solidFill>
              </a:rPr>
              <a:t>未登录词的构成单元本身可以独立成</a:t>
            </a:r>
            <a:r>
              <a:rPr lang="zh-CN" altLang="en-US" sz="2000" b="1" spc="600" dirty="0" smtClean="0">
                <a:solidFill>
                  <a:schemeClr val="bg1"/>
                </a:solidFill>
              </a:rPr>
              <a:t>词</a:t>
            </a:r>
            <a:r>
              <a:rPr lang="en-US" altLang="zh-CN" sz="2000" b="1" spc="600" dirty="0" smtClean="0">
                <a:solidFill>
                  <a:schemeClr val="bg1"/>
                </a:solidFill>
              </a:rPr>
              <a:t>-</a:t>
            </a:r>
            <a:r>
              <a:rPr lang="zh-CN" altLang="en-US" sz="2000" b="1" spc="600" dirty="0" smtClean="0">
                <a:solidFill>
                  <a:schemeClr val="bg1"/>
                </a:solidFill>
              </a:rPr>
              <a:t>例</a:t>
            </a:r>
            <a:r>
              <a:rPr lang="zh-CN" altLang="en-US" sz="2000" b="1" spc="600" dirty="0">
                <a:solidFill>
                  <a:schemeClr val="bg1"/>
                </a:solidFill>
              </a:rPr>
              <a:t>：张</a:t>
            </a:r>
            <a:r>
              <a:rPr lang="zh-CN" altLang="en-US" sz="2000" b="1" u="sng" spc="600" dirty="0">
                <a:solidFill>
                  <a:srgbClr val="FF0000"/>
                </a:solidFill>
              </a:rPr>
              <a:t>建国</a:t>
            </a:r>
          </a:p>
          <a:p>
            <a:pPr marL="0" lvl="1">
              <a:lnSpc>
                <a:spcPct val="130000"/>
              </a:lnSpc>
              <a:spcBef>
                <a:spcPct val="30000"/>
              </a:spcBef>
            </a:pPr>
            <a:r>
              <a:rPr lang="zh-CN" altLang="en-US" sz="2000" b="1" spc="600" dirty="0" smtClean="0">
                <a:solidFill>
                  <a:schemeClr val="bg1"/>
                </a:solidFill>
              </a:rPr>
              <a:t>  </a:t>
            </a:r>
            <a:r>
              <a:rPr lang="en-US" altLang="zh-CN" sz="2000" b="1" spc="600" dirty="0" smtClean="0">
                <a:solidFill>
                  <a:schemeClr val="bg1"/>
                </a:solidFill>
              </a:rPr>
              <a:t>c.</a:t>
            </a:r>
            <a:r>
              <a:rPr lang="zh-CN" altLang="en-US" sz="2000" b="1" spc="600" dirty="0" smtClean="0">
                <a:solidFill>
                  <a:schemeClr val="bg1"/>
                </a:solidFill>
              </a:rPr>
              <a:t>与</a:t>
            </a:r>
            <a:r>
              <a:rPr lang="zh-CN" altLang="en-US" sz="2000" b="1" spc="600" dirty="0">
                <a:solidFill>
                  <a:schemeClr val="bg1"/>
                </a:solidFill>
              </a:rPr>
              <a:t>普通词</a:t>
            </a:r>
            <a:r>
              <a:rPr lang="zh-CN" altLang="en-US" sz="2000" b="1" spc="600" dirty="0" smtClean="0">
                <a:solidFill>
                  <a:schemeClr val="bg1"/>
                </a:solidFill>
              </a:rPr>
              <a:t>相似</a:t>
            </a:r>
            <a:r>
              <a:rPr lang="en-US" altLang="zh-CN" sz="2000" b="1" spc="600" dirty="0" smtClean="0">
                <a:solidFill>
                  <a:schemeClr val="bg1"/>
                </a:solidFill>
              </a:rPr>
              <a:t>-</a:t>
            </a:r>
            <a:r>
              <a:rPr lang="zh-CN" altLang="en-US" sz="2000" b="1" spc="600" dirty="0" smtClean="0">
                <a:solidFill>
                  <a:schemeClr val="bg1"/>
                </a:solidFill>
              </a:rPr>
              <a:t>例</a:t>
            </a:r>
            <a:r>
              <a:rPr lang="zh-CN" altLang="en-US" sz="2000" b="1" spc="600" dirty="0">
                <a:solidFill>
                  <a:schemeClr val="bg1"/>
                </a:solidFill>
              </a:rPr>
              <a:t>：</a:t>
            </a:r>
            <a:r>
              <a:rPr lang="zh-CN" altLang="en-US" sz="2000" b="1" u="sng" spc="600" dirty="0">
                <a:solidFill>
                  <a:srgbClr val="FF0000"/>
                </a:solidFill>
              </a:rPr>
              <a:t>爱子</a:t>
            </a:r>
            <a:r>
              <a:rPr lang="zh-CN" altLang="en-US" sz="2000" b="1" spc="600" dirty="0">
                <a:solidFill>
                  <a:schemeClr val="bg1"/>
                </a:solidFill>
              </a:rPr>
              <a:t>面容俨然是父亲的“女性版”</a:t>
            </a:r>
          </a:p>
          <a:p>
            <a:pPr marL="0" lvl="1">
              <a:lnSpc>
                <a:spcPct val="130000"/>
              </a:lnSpc>
              <a:spcBef>
                <a:spcPct val="30000"/>
              </a:spcBef>
            </a:pPr>
            <a:r>
              <a:rPr lang="zh-CN" altLang="en-US" sz="2000" b="1" spc="600" dirty="0" smtClean="0">
                <a:solidFill>
                  <a:schemeClr val="bg1"/>
                </a:solidFill>
              </a:rPr>
              <a:t>  </a:t>
            </a:r>
            <a:r>
              <a:rPr lang="en-US" altLang="zh-CN" sz="2000" b="1" spc="600" dirty="0" smtClean="0">
                <a:solidFill>
                  <a:schemeClr val="bg1"/>
                </a:solidFill>
              </a:rPr>
              <a:t>d.</a:t>
            </a:r>
            <a:r>
              <a:rPr lang="zh-CN" altLang="en-US" sz="2000" b="1" spc="600" dirty="0" smtClean="0">
                <a:solidFill>
                  <a:schemeClr val="bg1"/>
                </a:solidFill>
              </a:rPr>
              <a:t>呈现</a:t>
            </a:r>
            <a:r>
              <a:rPr lang="zh-CN" altLang="en-US" sz="2000" b="1" spc="600" dirty="0">
                <a:solidFill>
                  <a:schemeClr val="bg1"/>
                </a:solidFill>
              </a:rPr>
              <a:t>一定的句法</a:t>
            </a:r>
            <a:r>
              <a:rPr lang="zh-CN" altLang="en-US" sz="2000" b="1" spc="600" dirty="0" smtClean="0">
                <a:solidFill>
                  <a:schemeClr val="bg1"/>
                </a:solidFill>
              </a:rPr>
              <a:t>结构</a:t>
            </a:r>
            <a:r>
              <a:rPr lang="en-US" altLang="zh-CN" sz="2000" b="1" spc="600" dirty="0" smtClean="0">
                <a:solidFill>
                  <a:schemeClr val="bg1"/>
                </a:solidFill>
              </a:rPr>
              <a:t>-</a:t>
            </a:r>
            <a:r>
              <a:rPr lang="zh-CN" altLang="en-US" sz="2000" b="1" spc="600" dirty="0" smtClean="0">
                <a:solidFill>
                  <a:schemeClr val="bg1"/>
                </a:solidFill>
              </a:rPr>
              <a:t>例</a:t>
            </a:r>
            <a:r>
              <a:rPr lang="zh-CN" altLang="en-US" sz="2000" b="1" spc="600" dirty="0">
                <a:solidFill>
                  <a:schemeClr val="bg1"/>
                </a:solidFill>
              </a:rPr>
              <a:t>：</a:t>
            </a:r>
            <a:r>
              <a:rPr lang="zh-CN" altLang="en-US" sz="2000" b="1" u="sng" spc="600" dirty="0">
                <a:solidFill>
                  <a:srgbClr val="FF0000"/>
                </a:solidFill>
              </a:rPr>
              <a:t>好又多</a:t>
            </a:r>
            <a:r>
              <a:rPr lang="zh-CN" altLang="en-US" sz="2000" b="1" spc="600" dirty="0">
                <a:solidFill>
                  <a:schemeClr val="bg1"/>
                </a:solidFill>
              </a:rPr>
              <a:t>、</a:t>
            </a:r>
            <a:r>
              <a:rPr lang="zh-CN" altLang="en-US" sz="2000" b="1" u="sng" spc="600" dirty="0">
                <a:solidFill>
                  <a:srgbClr val="FF0000"/>
                </a:solidFill>
              </a:rPr>
              <a:t>我爱我家</a:t>
            </a:r>
            <a:r>
              <a:rPr lang="zh-CN" altLang="en-US" sz="2000" b="1" spc="600" dirty="0">
                <a:solidFill>
                  <a:schemeClr val="bg1"/>
                </a:solidFill>
              </a:rPr>
              <a:t>房地产经纪公司</a:t>
            </a:r>
          </a:p>
          <a:p>
            <a:pPr>
              <a:lnSpc>
                <a:spcPct val="130000"/>
              </a:lnSpc>
              <a:spcBef>
                <a:spcPct val="30000"/>
              </a:spcBef>
            </a:pPr>
            <a:r>
              <a:rPr lang="en-US" altLang="zh-CN" sz="2000" b="1" spc="600" dirty="0" smtClean="0">
                <a:solidFill>
                  <a:schemeClr val="bg1"/>
                </a:solidFill>
              </a:rPr>
              <a:t>2.</a:t>
            </a:r>
            <a:r>
              <a:rPr lang="zh-CN" altLang="en-US" sz="2000" b="1" spc="600" dirty="0" smtClean="0">
                <a:solidFill>
                  <a:schemeClr val="bg1"/>
                </a:solidFill>
              </a:rPr>
              <a:t>通常</a:t>
            </a:r>
            <a:r>
              <a:rPr lang="zh-CN" altLang="en-US" sz="2000" b="1" spc="600" dirty="0">
                <a:solidFill>
                  <a:schemeClr val="bg1"/>
                </a:solidFill>
              </a:rPr>
              <a:t>每一类未登录词都要构造专门的识别算法</a:t>
            </a:r>
          </a:p>
          <a:p>
            <a:pPr>
              <a:lnSpc>
                <a:spcPct val="130000"/>
              </a:lnSpc>
              <a:spcBef>
                <a:spcPct val="30000"/>
              </a:spcBef>
            </a:pPr>
            <a:r>
              <a:rPr lang="en-US" altLang="zh-CN" sz="2000" b="1" spc="600" dirty="0" smtClean="0">
                <a:solidFill>
                  <a:schemeClr val="bg1"/>
                </a:solidFill>
              </a:rPr>
              <a:t>3.</a:t>
            </a:r>
            <a:r>
              <a:rPr lang="zh-CN" altLang="en-US" sz="2000" b="1" spc="600" dirty="0" smtClean="0">
                <a:solidFill>
                  <a:schemeClr val="bg1"/>
                </a:solidFill>
              </a:rPr>
              <a:t>识别</a:t>
            </a:r>
            <a:r>
              <a:rPr lang="zh-CN" altLang="en-US" sz="2000" b="1" spc="600" dirty="0">
                <a:solidFill>
                  <a:schemeClr val="bg1"/>
                </a:solidFill>
              </a:rPr>
              <a:t>依据</a:t>
            </a:r>
          </a:p>
          <a:p>
            <a:pPr marL="0" lvl="1">
              <a:lnSpc>
                <a:spcPct val="130000"/>
              </a:lnSpc>
              <a:spcBef>
                <a:spcPct val="30000"/>
              </a:spcBef>
            </a:pPr>
            <a:r>
              <a:rPr lang="zh-CN" altLang="en-US" sz="2000" b="1" spc="600" dirty="0" smtClean="0">
                <a:solidFill>
                  <a:schemeClr val="bg1"/>
                </a:solidFill>
              </a:rPr>
              <a:t>  </a:t>
            </a:r>
            <a:r>
              <a:rPr lang="en-US" altLang="zh-CN" sz="2000" b="1" spc="600" dirty="0" smtClean="0">
                <a:solidFill>
                  <a:schemeClr val="bg1"/>
                </a:solidFill>
              </a:rPr>
              <a:t>a.</a:t>
            </a:r>
            <a:r>
              <a:rPr lang="zh-CN" altLang="en-US" sz="2000" b="1" spc="600" dirty="0" smtClean="0">
                <a:solidFill>
                  <a:schemeClr val="bg1"/>
                </a:solidFill>
              </a:rPr>
              <a:t>内部</a:t>
            </a:r>
            <a:r>
              <a:rPr lang="zh-CN" altLang="en-US" sz="2000" b="1" spc="600" dirty="0">
                <a:solidFill>
                  <a:schemeClr val="bg1"/>
                </a:solidFill>
              </a:rPr>
              <a:t>构成规律（用字规律）</a:t>
            </a:r>
          </a:p>
          <a:p>
            <a:pPr marL="0" lvl="1">
              <a:lnSpc>
                <a:spcPct val="130000"/>
              </a:lnSpc>
              <a:spcBef>
                <a:spcPct val="30000"/>
              </a:spcBef>
            </a:pPr>
            <a:r>
              <a:rPr lang="zh-CN" altLang="en-US" sz="2000" b="1" spc="600" dirty="0" smtClean="0">
                <a:solidFill>
                  <a:schemeClr val="bg1"/>
                </a:solidFill>
              </a:rPr>
              <a:t>  </a:t>
            </a:r>
            <a:r>
              <a:rPr lang="en-US" altLang="zh-CN" sz="2000" b="1" spc="600" dirty="0" smtClean="0">
                <a:solidFill>
                  <a:schemeClr val="bg1"/>
                </a:solidFill>
              </a:rPr>
              <a:t>b.</a:t>
            </a:r>
            <a:r>
              <a:rPr lang="zh-CN" altLang="en-US" sz="2000" b="1" spc="600" dirty="0" smtClean="0">
                <a:solidFill>
                  <a:schemeClr val="bg1"/>
                </a:solidFill>
              </a:rPr>
              <a:t>外部</a:t>
            </a:r>
            <a:r>
              <a:rPr lang="zh-CN" altLang="en-US" sz="2000" b="1" spc="600" dirty="0">
                <a:solidFill>
                  <a:schemeClr val="bg1"/>
                </a:solidFill>
              </a:rPr>
              <a:t>环境（上下文）</a:t>
            </a:r>
          </a:p>
          <a:p>
            <a:pPr>
              <a:lnSpc>
                <a:spcPct val="130000"/>
              </a:lnSpc>
            </a:pPr>
            <a:endParaRPr lang="en-US" altLang="zh-CN" sz="2000" b="1" spc="600" dirty="0">
              <a:solidFill>
                <a:schemeClr val="bg1"/>
              </a:solidFill>
            </a:endParaRPr>
          </a:p>
        </p:txBody>
      </p:sp>
    </p:spTree>
    <p:extLst>
      <p:ext uri="{BB962C8B-B14F-4D97-AF65-F5344CB8AC3E}">
        <p14:creationId xmlns:p14="http://schemas.microsoft.com/office/powerpoint/2010/main" val="1159457258"/>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54076" y="953819"/>
            <a:ext cx="1883849"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600" normalizeH="0" baseline="0" noProof="0" dirty="0" smtClean="0">
                <a:ln>
                  <a:noFill/>
                </a:ln>
                <a:solidFill>
                  <a:srgbClr val="31FCE9"/>
                </a:solidFill>
                <a:effectLst/>
                <a:uLnTx/>
                <a:uFillTx/>
                <a:latin typeface="+mn-ea"/>
              </a:rPr>
              <a:t>目录</a:t>
            </a:r>
            <a:endParaRPr kumimoji="0" lang="zh-CN" altLang="en-US" sz="6000" b="1" i="0" u="none" strike="noStrike" kern="0" cap="none" spc="600" normalizeH="0" baseline="0" noProof="0" dirty="0">
              <a:ln>
                <a:noFill/>
              </a:ln>
              <a:solidFill>
                <a:srgbClr val="31FCE9"/>
              </a:solidFill>
              <a:effectLst/>
              <a:uLnTx/>
              <a:uFillTx/>
              <a:latin typeface="+mn-ea"/>
            </a:endParaRPr>
          </a:p>
        </p:txBody>
      </p:sp>
      <p:cxnSp>
        <p:nvCxnSpPr>
          <p:cNvPr id="3" name="直接连接符 2"/>
          <p:cNvCxnSpPr/>
          <p:nvPr/>
        </p:nvCxnSpPr>
        <p:spPr>
          <a:xfrm>
            <a:off x="3301285"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82388" y="4810336"/>
            <a:ext cx="2301905"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zh-CN" altLang="en-US" sz="2400" kern="0" dirty="0">
                <a:solidFill>
                  <a:srgbClr val="3D93F2"/>
                </a:solidFill>
              </a:rPr>
              <a:t>概述及理论研究</a:t>
            </a:r>
          </a:p>
        </p:txBody>
      </p:sp>
      <p:grpSp>
        <p:nvGrpSpPr>
          <p:cNvPr id="7" name="组合 6"/>
          <p:cNvGrpSpPr/>
          <p:nvPr/>
        </p:nvGrpSpPr>
        <p:grpSpPr>
          <a:xfrm>
            <a:off x="9506064" y="2884554"/>
            <a:ext cx="1564016" cy="1564014"/>
            <a:chOff x="1573109" y="2647682"/>
            <a:chExt cx="1530310" cy="1530308"/>
          </a:xfrm>
          <a:solidFill>
            <a:srgbClr val="FFFF00"/>
          </a:solidFill>
        </p:grpSpPr>
        <p:sp>
          <p:nvSpPr>
            <p:cNvPr id="6" name="椭圆 5"/>
            <p:cNvSpPr/>
            <p:nvPr/>
          </p:nvSpPr>
          <p:spPr>
            <a:xfrm>
              <a:off x="1573109" y="2647682"/>
              <a:ext cx="1530310" cy="1530308"/>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dirty="0">
                <a:ln>
                  <a:noFill/>
                </a:ln>
                <a:solidFill>
                  <a:srgbClr val="FF0000"/>
                </a:solidFill>
                <a:effectLst/>
                <a:uLnTx/>
                <a:uFillTx/>
              </a:endParaRPr>
            </a:p>
          </p:txBody>
        </p:sp>
        <p:sp>
          <p:nvSpPr>
            <p:cNvPr id="5" name="椭圆 4"/>
            <p:cNvSpPr/>
            <p:nvPr/>
          </p:nvSpPr>
          <p:spPr>
            <a:xfrm>
              <a:off x="1739362" y="2813936"/>
              <a:ext cx="1197804" cy="1197802"/>
            </a:xfrm>
            <a:prstGeom prst="ellipse">
              <a:avLst/>
            </a:prstGeom>
            <a:solidFill>
              <a:srgbClr val="FFC000"/>
            </a:solidFill>
            <a:ln>
              <a:solidFill>
                <a:srgbClr val="FFC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rgbClr val="FF0000"/>
                  </a:solidFill>
                  <a:latin typeface="+mn-ea"/>
                  <a:cs typeface="Open Sans Light" panose="020B0306030504020204" pitchFamily="34" charset="0"/>
                </a:rPr>
                <a:t>4</a:t>
              </a:r>
              <a:endParaRPr lang="zh-CN" altLang="en-US" sz="4800" b="1" dirty="0">
                <a:solidFill>
                  <a:srgbClr val="FF0000"/>
                </a:solidFill>
                <a:latin typeface="+mn-ea"/>
                <a:cs typeface="Open Sans Light" panose="020B0306030504020204" pitchFamily="34" charset="0"/>
              </a:endParaRPr>
            </a:p>
          </p:txBody>
        </p:sp>
      </p:grpSp>
      <p:cxnSp>
        <p:nvCxnSpPr>
          <p:cNvPr id="8" name="直接连接符 7"/>
          <p:cNvCxnSpPr/>
          <p:nvPr/>
        </p:nvCxnSpPr>
        <p:spPr>
          <a:xfrm>
            <a:off x="6096000"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916635" y="2884554"/>
            <a:ext cx="1564016" cy="1564014"/>
            <a:chOff x="1573109" y="2647683"/>
            <a:chExt cx="1530310" cy="1530308"/>
          </a:xfrm>
        </p:grpSpPr>
        <p:sp>
          <p:nvSpPr>
            <p:cNvPr id="11" name="椭圆 10"/>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12" name="椭圆 11"/>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2</a:t>
              </a:r>
              <a:endParaRPr lang="zh-CN" altLang="en-US" sz="4800" b="1" dirty="0">
                <a:solidFill>
                  <a:schemeClr val="bg1"/>
                </a:solidFill>
                <a:latin typeface="+mn-ea"/>
                <a:cs typeface="Open Sans Light" panose="020B0306030504020204" pitchFamily="34" charset="0"/>
              </a:endParaRPr>
            </a:p>
          </p:txBody>
        </p:sp>
      </p:grpSp>
      <p:cxnSp>
        <p:nvCxnSpPr>
          <p:cNvPr id="13" name="直接连接符 12"/>
          <p:cNvCxnSpPr/>
          <p:nvPr/>
        </p:nvCxnSpPr>
        <p:spPr>
          <a:xfrm>
            <a:off x="8890715"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6437973" y="4752976"/>
            <a:ext cx="2110770"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smtClean="0">
                <a:solidFill>
                  <a:srgbClr val="3D93F2"/>
                </a:solidFill>
              </a:rPr>
              <a:t>研究热点与难点</a:t>
            </a:r>
            <a:endParaRPr kumimoji="0" lang="zh-CN" altLang="en-US" sz="2000" b="0" i="0" u="none" strike="noStrike" kern="0" cap="none" spc="0" normalizeH="0" baseline="0" noProof="0" dirty="0">
              <a:ln>
                <a:noFill/>
              </a:ln>
              <a:solidFill>
                <a:srgbClr val="3D93F2"/>
              </a:solidFill>
              <a:effectLst/>
              <a:uLnTx/>
              <a:uFillTx/>
            </a:endParaRPr>
          </a:p>
        </p:txBody>
      </p:sp>
      <p:grpSp>
        <p:nvGrpSpPr>
          <p:cNvPr id="15" name="组合 14"/>
          <p:cNvGrpSpPr/>
          <p:nvPr/>
        </p:nvGrpSpPr>
        <p:grpSpPr>
          <a:xfrm>
            <a:off x="6711350" y="2884554"/>
            <a:ext cx="1564016" cy="1564014"/>
            <a:chOff x="1573109" y="2647683"/>
            <a:chExt cx="1530310" cy="1530308"/>
          </a:xfrm>
        </p:grpSpPr>
        <p:sp>
          <p:nvSpPr>
            <p:cNvPr id="16" name="椭圆 15"/>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17" name="椭圆 16"/>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3</a:t>
              </a:r>
              <a:endParaRPr lang="zh-CN" altLang="en-US" sz="4800" b="1" dirty="0">
                <a:solidFill>
                  <a:schemeClr val="bg1"/>
                </a:solidFill>
                <a:latin typeface="+mn-ea"/>
                <a:cs typeface="Open Sans Light" panose="020B0306030504020204" pitchFamily="34" charset="0"/>
              </a:endParaRPr>
            </a:p>
          </p:txBody>
        </p:sp>
      </p:grpSp>
      <p:grpSp>
        <p:nvGrpSpPr>
          <p:cNvPr id="19" name="组合 18"/>
          <p:cNvGrpSpPr/>
          <p:nvPr/>
        </p:nvGrpSpPr>
        <p:grpSpPr>
          <a:xfrm>
            <a:off x="1051332" y="2884554"/>
            <a:ext cx="1564016" cy="1564014"/>
            <a:chOff x="1573109" y="2647683"/>
            <a:chExt cx="1530310" cy="1530308"/>
          </a:xfrm>
        </p:grpSpPr>
        <p:sp>
          <p:nvSpPr>
            <p:cNvPr id="20" name="椭圆 19"/>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21" name="椭圆 20"/>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1</a:t>
              </a:r>
              <a:endParaRPr lang="zh-CN" altLang="en-US" sz="4800" b="1" dirty="0">
                <a:solidFill>
                  <a:schemeClr val="bg1"/>
                </a:solidFill>
                <a:latin typeface="+mn-ea"/>
                <a:cs typeface="Open Sans Light" panose="020B0306030504020204" pitchFamily="34" charset="0"/>
              </a:endParaRPr>
            </a:p>
          </p:txBody>
        </p:sp>
      </p:grpSp>
      <p:sp>
        <p:nvSpPr>
          <p:cNvPr id="22" name="圆角矩形 21"/>
          <p:cNvSpPr/>
          <p:nvPr/>
        </p:nvSpPr>
        <p:spPr>
          <a:xfrm>
            <a:off x="9007522" y="4752976"/>
            <a:ext cx="2988860"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smtClean="0">
                <a:solidFill>
                  <a:srgbClr val="FF0000"/>
                </a:solidFill>
              </a:rPr>
              <a:t>分词系统研究与总结</a:t>
            </a:r>
            <a:endParaRPr kumimoji="0" lang="zh-CN" altLang="en-US" sz="2400" b="1" i="0" u="none" strike="noStrike" kern="0" cap="none" spc="0" normalizeH="0" baseline="0" noProof="0" dirty="0">
              <a:ln>
                <a:noFill/>
              </a:ln>
              <a:solidFill>
                <a:srgbClr val="FF0000"/>
              </a:solidFill>
              <a:effectLst/>
              <a:uLnTx/>
              <a:uFillTx/>
            </a:endParaRPr>
          </a:p>
        </p:txBody>
      </p:sp>
      <p:sp>
        <p:nvSpPr>
          <p:cNvPr id="23" name="圆角矩形 22"/>
          <p:cNvSpPr/>
          <p:nvPr/>
        </p:nvSpPr>
        <p:spPr>
          <a:xfrm>
            <a:off x="3643257" y="4752976"/>
            <a:ext cx="2110771"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smtClean="0">
                <a:solidFill>
                  <a:srgbClr val="3D93F2"/>
                </a:solidFill>
              </a:rPr>
              <a:t>分词算法研究</a:t>
            </a:r>
            <a:endParaRPr kumimoji="0" lang="zh-CN" altLang="en-US" sz="2400" b="0" i="0" u="none" strike="noStrike" kern="0" cap="none" spc="0" normalizeH="0" baseline="0" noProof="0" dirty="0">
              <a:ln>
                <a:noFill/>
              </a:ln>
              <a:solidFill>
                <a:srgbClr val="3D93F2"/>
              </a:solidFill>
              <a:effectLst/>
              <a:uLnTx/>
              <a:uFillTx/>
            </a:endParaRPr>
          </a:p>
        </p:txBody>
      </p:sp>
    </p:spTree>
    <p:extLst>
      <p:ext uri="{BB962C8B-B14F-4D97-AF65-F5344CB8AC3E}">
        <p14:creationId xmlns:p14="http://schemas.microsoft.com/office/powerpoint/2010/main" val="1921208554"/>
      </p:ext>
    </p:extLst>
  </p:cSld>
  <p:clrMapOvr>
    <a:masterClrMapping/>
  </p:clrMapOvr>
  <mc:AlternateContent xmlns:mc="http://schemas.openxmlformats.org/markup-compatibility/2006" xmlns:p14="http://schemas.microsoft.com/office/powerpoint/2010/main">
    <mc:Choice Requires="p14">
      <p:transition spd="slow" p14:dur="20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750"/>
                                        <p:tgtEl>
                                          <p:spTgt spid="4"/>
                                        </p:tgtEl>
                                      </p:cBhvr>
                                    </p:animEffect>
                                    <p:anim calcmode="lin" valueType="num">
                                      <p:cBhvr>
                                        <p:cTn id="19" dur="750" fill="hold"/>
                                        <p:tgtEl>
                                          <p:spTgt spid="4"/>
                                        </p:tgtEl>
                                        <p:attrNameLst>
                                          <p:attrName>ppt_x</p:attrName>
                                        </p:attrNameLst>
                                      </p:cBhvr>
                                      <p:tavLst>
                                        <p:tav tm="0">
                                          <p:val>
                                            <p:strVal val="#ppt_x"/>
                                          </p:val>
                                        </p:tav>
                                        <p:tav tm="100000">
                                          <p:val>
                                            <p:strVal val="#ppt_x"/>
                                          </p:val>
                                        </p:tav>
                                      </p:tavLst>
                                    </p:anim>
                                    <p:anim calcmode="lin" valueType="num">
                                      <p:cBhvr>
                                        <p:cTn id="20" dur="75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250"/>
                            </p:stCondLst>
                            <p:childTnLst>
                              <p:par>
                                <p:cTn id="22" presetID="16" presetClass="entr" presetSubtype="4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outHorizontal)">
                                      <p:cBhvr>
                                        <p:cTn id="24" dur="500"/>
                                        <p:tgtEl>
                                          <p:spTgt spid="3"/>
                                        </p:tgtEl>
                                      </p:cBhvr>
                                    </p:animEffect>
                                  </p:childTnLst>
                                </p:cTn>
                              </p:par>
                            </p:childTnLst>
                          </p:cTn>
                        </p:par>
                        <p:par>
                          <p:cTn id="25" fill="hold">
                            <p:stCondLst>
                              <p:cond delay="275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750" fill="hold"/>
                                        <p:tgtEl>
                                          <p:spTgt spid="10"/>
                                        </p:tgtEl>
                                        <p:attrNameLst>
                                          <p:attrName>ppt_w</p:attrName>
                                        </p:attrNameLst>
                                      </p:cBhvr>
                                      <p:tavLst>
                                        <p:tav tm="0">
                                          <p:val>
                                            <p:fltVal val="0"/>
                                          </p:val>
                                        </p:tav>
                                        <p:tav tm="100000">
                                          <p:val>
                                            <p:strVal val="#ppt_w"/>
                                          </p:val>
                                        </p:tav>
                                      </p:tavLst>
                                    </p:anim>
                                    <p:anim calcmode="lin" valueType="num">
                                      <p:cBhvr>
                                        <p:cTn id="29" dur="750" fill="hold"/>
                                        <p:tgtEl>
                                          <p:spTgt spid="10"/>
                                        </p:tgtEl>
                                        <p:attrNameLst>
                                          <p:attrName>ppt_h</p:attrName>
                                        </p:attrNameLst>
                                      </p:cBhvr>
                                      <p:tavLst>
                                        <p:tav tm="0">
                                          <p:val>
                                            <p:fltVal val="0"/>
                                          </p:val>
                                        </p:tav>
                                        <p:tav tm="100000">
                                          <p:val>
                                            <p:strVal val="#ppt_h"/>
                                          </p:val>
                                        </p:tav>
                                      </p:tavLst>
                                    </p:anim>
                                    <p:animEffect transition="in" filter="fade">
                                      <p:cBhvr>
                                        <p:cTn id="30" dur="750"/>
                                        <p:tgtEl>
                                          <p:spTgt spid="10"/>
                                        </p:tgtEl>
                                      </p:cBhvr>
                                    </p:animEffect>
                                  </p:childTnLst>
                                </p:cTn>
                              </p:par>
                            </p:childTnLst>
                          </p:cTn>
                        </p:par>
                        <p:par>
                          <p:cTn id="31" fill="hold">
                            <p:stCondLst>
                              <p:cond delay="3500"/>
                            </p:stCondLst>
                            <p:childTnLst>
                              <p:par>
                                <p:cTn id="32" presetID="16" presetClass="entr" presetSubtype="42"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outHorizontal)">
                                      <p:cBhvr>
                                        <p:cTn id="34" dur="500"/>
                                        <p:tgtEl>
                                          <p:spTgt spid="8"/>
                                        </p:tgtEl>
                                      </p:cBhvr>
                                    </p:animEffect>
                                  </p:childTnLst>
                                </p:cTn>
                              </p:par>
                            </p:childTnLst>
                          </p:cTn>
                        </p:par>
                        <p:par>
                          <p:cTn id="35" fill="hold">
                            <p:stCondLst>
                              <p:cond delay="4000"/>
                            </p:stCondLst>
                            <p:childTnLst>
                              <p:par>
                                <p:cTn id="36" presetID="53" presetClass="entr" presetSubtype="16"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750" fill="hold"/>
                                        <p:tgtEl>
                                          <p:spTgt spid="15"/>
                                        </p:tgtEl>
                                        <p:attrNameLst>
                                          <p:attrName>ppt_w</p:attrName>
                                        </p:attrNameLst>
                                      </p:cBhvr>
                                      <p:tavLst>
                                        <p:tav tm="0">
                                          <p:val>
                                            <p:fltVal val="0"/>
                                          </p:val>
                                        </p:tav>
                                        <p:tav tm="100000">
                                          <p:val>
                                            <p:strVal val="#ppt_w"/>
                                          </p:val>
                                        </p:tav>
                                      </p:tavLst>
                                    </p:anim>
                                    <p:anim calcmode="lin" valueType="num">
                                      <p:cBhvr>
                                        <p:cTn id="39" dur="750" fill="hold"/>
                                        <p:tgtEl>
                                          <p:spTgt spid="15"/>
                                        </p:tgtEl>
                                        <p:attrNameLst>
                                          <p:attrName>ppt_h</p:attrName>
                                        </p:attrNameLst>
                                      </p:cBhvr>
                                      <p:tavLst>
                                        <p:tav tm="0">
                                          <p:val>
                                            <p:fltVal val="0"/>
                                          </p:val>
                                        </p:tav>
                                        <p:tav tm="100000">
                                          <p:val>
                                            <p:strVal val="#ppt_h"/>
                                          </p:val>
                                        </p:tav>
                                      </p:tavLst>
                                    </p:anim>
                                    <p:animEffect transition="in" filter="fade">
                                      <p:cBhvr>
                                        <p:cTn id="40" dur="750"/>
                                        <p:tgtEl>
                                          <p:spTgt spid="15"/>
                                        </p:tgtEl>
                                      </p:cBhvr>
                                    </p:animEffect>
                                  </p:childTnLst>
                                </p:cTn>
                              </p:par>
                              <p:par>
                                <p:cTn id="41" presetID="47"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750"/>
                                        <p:tgtEl>
                                          <p:spTgt spid="14"/>
                                        </p:tgtEl>
                                      </p:cBhvr>
                                    </p:animEffect>
                                    <p:anim calcmode="lin" valueType="num">
                                      <p:cBhvr>
                                        <p:cTn id="44" dur="750" fill="hold"/>
                                        <p:tgtEl>
                                          <p:spTgt spid="14"/>
                                        </p:tgtEl>
                                        <p:attrNameLst>
                                          <p:attrName>ppt_x</p:attrName>
                                        </p:attrNameLst>
                                      </p:cBhvr>
                                      <p:tavLst>
                                        <p:tav tm="0">
                                          <p:val>
                                            <p:strVal val="#ppt_x"/>
                                          </p:val>
                                        </p:tav>
                                        <p:tav tm="100000">
                                          <p:val>
                                            <p:strVal val="#ppt_x"/>
                                          </p:val>
                                        </p:tav>
                                      </p:tavLst>
                                    </p:anim>
                                    <p:anim calcmode="lin" valueType="num">
                                      <p:cBhvr>
                                        <p:cTn id="45" dur="75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4750"/>
                            </p:stCondLst>
                            <p:childTnLst>
                              <p:par>
                                <p:cTn id="47" presetID="16" presetClass="entr" presetSubtype="42"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outHorizontal)">
                                      <p:cBhvr>
                                        <p:cTn id="49" dur="500"/>
                                        <p:tgtEl>
                                          <p:spTgt spid="13"/>
                                        </p:tgtEl>
                                      </p:cBhvr>
                                    </p:animEffect>
                                  </p:childTnLst>
                                </p:cTn>
                              </p:par>
                            </p:childTnLst>
                          </p:cTn>
                        </p:par>
                        <p:par>
                          <p:cTn id="50" fill="hold">
                            <p:stCondLst>
                              <p:cond delay="5250"/>
                            </p:stCondLst>
                            <p:childTnLst>
                              <p:par>
                                <p:cTn id="51" presetID="53" presetClass="entr" presetSubtype="16"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750" fill="hold"/>
                                        <p:tgtEl>
                                          <p:spTgt spid="19"/>
                                        </p:tgtEl>
                                        <p:attrNameLst>
                                          <p:attrName>ppt_w</p:attrName>
                                        </p:attrNameLst>
                                      </p:cBhvr>
                                      <p:tavLst>
                                        <p:tav tm="0">
                                          <p:val>
                                            <p:fltVal val="0"/>
                                          </p:val>
                                        </p:tav>
                                        <p:tav tm="100000">
                                          <p:val>
                                            <p:strVal val="#ppt_w"/>
                                          </p:val>
                                        </p:tav>
                                      </p:tavLst>
                                    </p:anim>
                                    <p:anim calcmode="lin" valueType="num">
                                      <p:cBhvr>
                                        <p:cTn id="54" dur="750" fill="hold"/>
                                        <p:tgtEl>
                                          <p:spTgt spid="19"/>
                                        </p:tgtEl>
                                        <p:attrNameLst>
                                          <p:attrName>ppt_h</p:attrName>
                                        </p:attrNameLst>
                                      </p:cBhvr>
                                      <p:tavLst>
                                        <p:tav tm="0">
                                          <p:val>
                                            <p:fltVal val="0"/>
                                          </p:val>
                                        </p:tav>
                                        <p:tav tm="100000">
                                          <p:val>
                                            <p:strVal val="#ppt_h"/>
                                          </p:val>
                                        </p:tav>
                                      </p:tavLst>
                                    </p:anim>
                                    <p:animEffect transition="in" filter="fade">
                                      <p:cBhvr>
                                        <p:cTn id="55" dur="750"/>
                                        <p:tgtEl>
                                          <p:spTgt spid="19"/>
                                        </p:tgtEl>
                                      </p:cBhvr>
                                    </p:animEffect>
                                  </p:childTnLst>
                                </p:cTn>
                              </p:par>
                              <p:par>
                                <p:cTn id="56" presetID="47"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750"/>
                                        <p:tgtEl>
                                          <p:spTgt spid="22"/>
                                        </p:tgtEl>
                                      </p:cBhvr>
                                    </p:animEffect>
                                    <p:anim calcmode="lin" valueType="num">
                                      <p:cBhvr>
                                        <p:cTn id="59" dur="750" fill="hold"/>
                                        <p:tgtEl>
                                          <p:spTgt spid="22"/>
                                        </p:tgtEl>
                                        <p:attrNameLst>
                                          <p:attrName>ppt_x</p:attrName>
                                        </p:attrNameLst>
                                      </p:cBhvr>
                                      <p:tavLst>
                                        <p:tav tm="0">
                                          <p:val>
                                            <p:strVal val="#ppt_x"/>
                                          </p:val>
                                        </p:tav>
                                        <p:tav tm="100000">
                                          <p:val>
                                            <p:strVal val="#ppt_x"/>
                                          </p:val>
                                        </p:tav>
                                      </p:tavLst>
                                    </p:anim>
                                    <p:anim calcmode="lin" valueType="num">
                                      <p:cBhvr>
                                        <p:cTn id="60" dur="750" fill="hold"/>
                                        <p:tgtEl>
                                          <p:spTgt spid="22"/>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750"/>
                                        <p:tgtEl>
                                          <p:spTgt spid="23"/>
                                        </p:tgtEl>
                                      </p:cBhvr>
                                    </p:animEffect>
                                    <p:anim calcmode="lin" valueType="num">
                                      <p:cBhvr>
                                        <p:cTn id="64" dur="750" fill="hold"/>
                                        <p:tgtEl>
                                          <p:spTgt spid="23"/>
                                        </p:tgtEl>
                                        <p:attrNameLst>
                                          <p:attrName>ppt_x</p:attrName>
                                        </p:attrNameLst>
                                      </p:cBhvr>
                                      <p:tavLst>
                                        <p:tav tm="0">
                                          <p:val>
                                            <p:strVal val="#ppt_x"/>
                                          </p:val>
                                        </p:tav>
                                        <p:tav tm="100000">
                                          <p:val>
                                            <p:strVal val="#ppt_x"/>
                                          </p:val>
                                        </p:tav>
                                      </p:tavLst>
                                    </p:anim>
                                    <p:anim calcmode="lin" valueType="num">
                                      <p:cBhvr>
                                        <p:cTn id="65"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ounded Rectangle 4"/>
          <p:cNvSpPr>
            <a:spLocks noChangeArrowheads="1"/>
          </p:cNvSpPr>
          <p:nvPr/>
        </p:nvSpPr>
        <p:spPr bwMode="auto">
          <a:xfrm>
            <a:off x="1733265" y="1976436"/>
            <a:ext cx="2100759" cy="700375"/>
          </a:xfrm>
          <a:prstGeom prst="roundRect">
            <a:avLst>
              <a:gd name="adj" fmla="val 10134"/>
            </a:avLst>
          </a:prstGeom>
          <a:solidFill>
            <a:srgbClr val="FCFCFC">
              <a:alpha val="2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69" name="Rounded Rectangle 91"/>
          <p:cNvSpPr>
            <a:spLocks noChangeArrowheads="1"/>
          </p:cNvSpPr>
          <p:nvPr/>
        </p:nvSpPr>
        <p:spPr bwMode="auto">
          <a:xfrm>
            <a:off x="1862931" y="3534528"/>
            <a:ext cx="1887538" cy="638625"/>
          </a:xfrm>
          <a:prstGeom prst="roundRect">
            <a:avLst>
              <a:gd name="adj" fmla="val 10134"/>
            </a:avLst>
          </a:prstGeom>
          <a:solidFill>
            <a:srgbClr val="FCFCFC">
              <a:alpha val="2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70" name="Rounded Rectangle 94"/>
          <p:cNvSpPr>
            <a:spLocks noChangeArrowheads="1"/>
          </p:cNvSpPr>
          <p:nvPr/>
        </p:nvSpPr>
        <p:spPr bwMode="auto">
          <a:xfrm>
            <a:off x="1862931" y="4879975"/>
            <a:ext cx="1887538" cy="778458"/>
          </a:xfrm>
          <a:prstGeom prst="roundRect">
            <a:avLst>
              <a:gd name="adj" fmla="val 10134"/>
            </a:avLst>
          </a:prstGeom>
          <a:solidFill>
            <a:srgbClr val="FCFCFC">
              <a:alpha val="2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271" name="Elbow Connector 106"/>
          <p:cNvCxnSpPr>
            <a:cxnSpLocks noChangeShapeType="1"/>
          </p:cNvCxnSpPr>
          <p:nvPr/>
        </p:nvCxnSpPr>
        <p:spPr bwMode="auto">
          <a:xfrm>
            <a:off x="3877469" y="2322513"/>
            <a:ext cx="1204912" cy="927100"/>
          </a:xfrm>
          <a:prstGeom prst="bentConnector3">
            <a:avLst>
              <a:gd name="adj1" fmla="val 50000"/>
            </a:avLst>
          </a:prstGeom>
          <a:noFill/>
          <a:ln w="12700">
            <a:solidFill>
              <a:srgbClr val="FEFEFE"/>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1272" name="Elbow Connector 107"/>
          <p:cNvCxnSpPr>
            <a:cxnSpLocks noChangeShapeType="1"/>
          </p:cNvCxnSpPr>
          <p:nvPr/>
        </p:nvCxnSpPr>
        <p:spPr bwMode="auto">
          <a:xfrm flipV="1">
            <a:off x="3877469" y="4337050"/>
            <a:ext cx="1204912" cy="927100"/>
          </a:xfrm>
          <a:prstGeom prst="bentConnector3">
            <a:avLst>
              <a:gd name="adj1" fmla="val 50000"/>
            </a:avLst>
          </a:prstGeom>
          <a:noFill/>
          <a:ln w="12700">
            <a:solidFill>
              <a:srgbClr val="FEFEFE"/>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1273" name="Straight Connector 109"/>
          <p:cNvCxnSpPr>
            <a:cxnSpLocks noChangeShapeType="1"/>
          </p:cNvCxnSpPr>
          <p:nvPr/>
        </p:nvCxnSpPr>
        <p:spPr bwMode="auto">
          <a:xfrm>
            <a:off x="3877469" y="3802063"/>
            <a:ext cx="1204912" cy="3175"/>
          </a:xfrm>
          <a:prstGeom prst="line">
            <a:avLst/>
          </a:prstGeom>
          <a:noFill/>
          <a:ln w="12700">
            <a:solidFill>
              <a:srgbClr val="FEFEFE"/>
            </a:solidFill>
            <a:round/>
            <a:headEnd type="oval" w="med" len="med"/>
            <a:tailEnd type="triangle" w="med" len="med"/>
          </a:ln>
          <a:extLst>
            <a:ext uri="{909E8E84-426E-40DD-AFC4-6F175D3DCCD1}">
              <a14:hiddenFill xmlns:a14="http://schemas.microsoft.com/office/drawing/2010/main">
                <a:noFill/>
              </a14:hiddenFill>
            </a:ext>
          </a:extLst>
        </p:spPr>
      </p:cxnSp>
      <p:sp>
        <p:nvSpPr>
          <p:cNvPr id="11274" name="Freeform 228"/>
          <p:cNvSpPr>
            <a:spLocks/>
          </p:cNvSpPr>
          <p:nvPr/>
        </p:nvSpPr>
        <p:spPr bwMode="auto">
          <a:xfrm>
            <a:off x="1954207" y="2136601"/>
            <a:ext cx="419437" cy="389286"/>
          </a:xfrm>
          <a:custGeom>
            <a:avLst/>
            <a:gdLst>
              <a:gd name="T0" fmla="*/ 2147483647 w 68"/>
              <a:gd name="T1" fmla="*/ 196876459 h 68"/>
              <a:gd name="T2" fmla="*/ 2147483647 w 68"/>
              <a:gd name="T3" fmla="*/ 2147483647 h 68"/>
              <a:gd name="T4" fmla="*/ 2147483647 w 68"/>
              <a:gd name="T5" fmla="*/ 2147483647 h 68"/>
              <a:gd name="T6" fmla="*/ 2147483647 w 68"/>
              <a:gd name="T7" fmla="*/ 2147483647 h 68"/>
              <a:gd name="T8" fmla="*/ 2147483647 w 68"/>
              <a:gd name="T9" fmla="*/ 2147483647 h 68"/>
              <a:gd name="T10" fmla="*/ 2147483647 w 68"/>
              <a:gd name="T11" fmla="*/ 2147483647 h 68"/>
              <a:gd name="T12" fmla="*/ 1805864360 w 68"/>
              <a:gd name="T13" fmla="*/ 2147483647 h 68"/>
              <a:gd name="T14" fmla="*/ 1676872328 w 68"/>
              <a:gd name="T15" fmla="*/ 2147483647 h 68"/>
              <a:gd name="T16" fmla="*/ 1676872328 w 68"/>
              <a:gd name="T17" fmla="*/ 2147483647 h 68"/>
              <a:gd name="T18" fmla="*/ 1547880296 w 68"/>
              <a:gd name="T19" fmla="*/ 2147483647 h 68"/>
              <a:gd name="T20" fmla="*/ 1547880296 w 68"/>
              <a:gd name="T21" fmla="*/ 2147483647 h 68"/>
              <a:gd name="T22" fmla="*/ 2147483647 w 68"/>
              <a:gd name="T23" fmla="*/ 787497734 h 68"/>
              <a:gd name="T24" fmla="*/ 1031920197 w 68"/>
              <a:gd name="T25" fmla="*/ 2147483647 h 68"/>
              <a:gd name="T26" fmla="*/ 64496016 w 68"/>
              <a:gd name="T27" fmla="*/ 2147483647 h 68"/>
              <a:gd name="T28" fmla="*/ 0 w 68"/>
              <a:gd name="T29" fmla="*/ 2147483647 h 68"/>
              <a:gd name="T30" fmla="*/ 64496016 w 68"/>
              <a:gd name="T31" fmla="*/ 2147483647 h 68"/>
              <a:gd name="T32" fmla="*/ 2147483647 w 68"/>
              <a:gd name="T33" fmla="*/ 0 h 68"/>
              <a:gd name="T34" fmla="*/ 2147483647 w 68"/>
              <a:gd name="T35" fmla="*/ 0 h 68"/>
              <a:gd name="T36" fmla="*/ 2147483647 w 68"/>
              <a:gd name="T37" fmla="*/ 0 h 68"/>
              <a:gd name="T38" fmla="*/ 2147483647 w 68"/>
              <a:gd name="T39" fmla="*/ 196876459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75" name="Freeform 135"/>
          <p:cNvSpPr>
            <a:spLocks noEditPoints="1"/>
          </p:cNvSpPr>
          <p:nvPr/>
        </p:nvSpPr>
        <p:spPr bwMode="auto">
          <a:xfrm>
            <a:off x="2014518" y="3695031"/>
            <a:ext cx="466725" cy="384584"/>
          </a:xfrm>
          <a:custGeom>
            <a:avLst/>
            <a:gdLst>
              <a:gd name="T0" fmla="*/ 702354624 w 73"/>
              <a:gd name="T1" fmla="*/ 2135952444 h 68"/>
              <a:gd name="T2" fmla="*/ 432222188 w 73"/>
              <a:gd name="T3" fmla="*/ 2135952444 h 68"/>
              <a:gd name="T4" fmla="*/ 0 w 73"/>
              <a:gd name="T5" fmla="*/ 1807346083 h 68"/>
              <a:gd name="T6" fmla="*/ 270139786 w 73"/>
              <a:gd name="T7" fmla="*/ 1040590508 h 68"/>
              <a:gd name="T8" fmla="*/ 810412009 w 73"/>
              <a:gd name="T9" fmla="*/ 1204897389 h 68"/>
              <a:gd name="T10" fmla="*/ 1080551795 w 73"/>
              <a:gd name="T11" fmla="*/ 1150125962 h 68"/>
              <a:gd name="T12" fmla="*/ 1080551795 w 73"/>
              <a:gd name="T13" fmla="*/ 1314432842 h 68"/>
              <a:gd name="T14" fmla="*/ 1242634197 w 73"/>
              <a:gd name="T15" fmla="*/ 1862117510 h 68"/>
              <a:gd name="T16" fmla="*/ 702354624 w 73"/>
              <a:gd name="T17" fmla="*/ 2135952444 h 68"/>
              <a:gd name="T18" fmla="*/ 810412009 w 73"/>
              <a:gd name="T19" fmla="*/ 1040590508 h 68"/>
              <a:gd name="T20" fmla="*/ 270139786 w 73"/>
              <a:gd name="T21" fmla="*/ 492913241 h 68"/>
              <a:gd name="T22" fmla="*/ 810412009 w 73"/>
              <a:gd name="T23" fmla="*/ 0 h 68"/>
              <a:gd name="T24" fmla="*/ 1350691581 w 73"/>
              <a:gd name="T25" fmla="*/ 492913241 h 68"/>
              <a:gd name="T26" fmla="*/ 810412009 w 73"/>
              <a:gd name="T27" fmla="*/ 1040590508 h 68"/>
              <a:gd name="T28" fmla="*/ 2147483647 w 73"/>
              <a:gd name="T29" fmla="*/ 2147483647 h 68"/>
              <a:gd name="T30" fmla="*/ 1080551795 w 73"/>
              <a:gd name="T31" fmla="*/ 2147483647 h 68"/>
              <a:gd name="T32" fmla="*/ 540272222 w 73"/>
              <a:gd name="T33" fmla="*/ 2147483647 h 68"/>
              <a:gd name="T34" fmla="*/ 1242634197 w 73"/>
              <a:gd name="T35" fmla="*/ 1971652964 h 68"/>
              <a:gd name="T36" fmla="*/ 1999021188 w 73"/>
              <a:gd name="T37" fmla="*/ 2147483647 h 68"/>
              <a:gd name="T38" fmla="*/ 2147483647 w 73"/>
              <a:gd name="T39" fmla="*/ 1971652964 h 68"/>
              <a:gd name="T40" fmla="*/ 2147483647 w 73"/>
              <a:gd name="T41" fmla="*/ 2147483647 h 68"/>
              <a:gd name="T42" fmla="*/ 2147483647 w 73"/>
              <a:gd name="T43" fmla="*/ 2147483647 h 68"/>
              <a:gd name="T44" fmla="*/ 1999021188 w 73"/>
              <a:gd name="T45" fmla="*/ 2135952444 h 68"/>
              <a:gd name="T46" fmla="*/ 1188609179 w 73"/>
              <a:gd name="T47" fmla="*/ 1314432842 h 68"/>
              <a:gd name="T48" fmla="*/ 1999021188 w 73"/>
              <a:gd name="T49" fmla="*/ 492913241 h 68"/>
              <a:gd name="T50" fmla="*/ 2147483647 w 73"/>
              <a:gd name="T51" fmla="*/ 1314432842 h 68"/>
              <a:gd name="T52" fmla="*/ 1999021188 w 73"/>
              <a:gd name="T53" fmla="*/ 2135952444 h 68"/>
              <a:gd name="T54" fmla="*/ 2147483647 w 73"/>
              <a:gd name="T55" fmla="*/ 1040590508 h 68"/>
              <a:gd name="T56" fmla="*/ 2147483647 w 73"/>
              <a:gd name="T57" fmla="*/ 492913241 h 68"/>
              <a:gd name="T58" fmla="*/ 2147483647 w 73"/>
              <a:gd name="T59" fmla="*/ 0 h 68"/>
              <a:gd name="T60" fmla="*/ 2147483647 w 73"/>
              <a:gd name="T61" fmla="*/ 492913241 h 68"/>
              <a:gd name="T62" fmla="*/ 2147483647 w 73"/>
              <a:gd name="T63" fmla="*/ 1040590508 h 68"/>
              <a:gd name="T64" fmla="*/ 2147483647 w 73"/>
              <a:gd name="T65" fmla="*/ 2135952444 h 68"/>
              <a:gd name="T66" fmla="*/ 2147483647 w 73"/>
              <a:gd name="T67" fmla="*/ 2135952444 h 68"/>
              <a:gd name="T68" fmla="*/ 2147483647 w 73"/>
              <a:gd name="T69" fmla="*/ 1862117510 h 68"/>
              <a:gd name="T70" fmla="*/ 2147483647 w 73"/>
              <a:gd name="T71" fmla="*/ 1314432842 h 68"/>
              <a:gd name="T72" fmla="*/ 2147483647 w 73"/>
              <a:gd name="T73" fmla="*/ 1150125962 h 68"/>
              <a:gd name="T74" fmla="*/ 2147483647 w 73"/>
              <a:gd name="T75" fmla="*/ 1204897389 h 68"/>
              <a:gd name="T76" fmla="*/ 2147483647 w 73"/>
              <a:gd name="T77" fmla="*/ 1040590508 h 68"/>
              <a:gd name="T78" fmla="*/ 2147483647 w 73"/>
              <a:gd name="T79" fmla="*/ 1807346083 h 68"/>
              <a:gd name="T80" fmla="*/ 2147483647 w 73"/>
              <a:gd name="T81" fmla="*/ 2135952444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76" name="Freeform 103"/>
          <p:cNvSpPr>
            <a:spLocks noEditPoints="1"/>
          </p:cNvSpPr>
          <p:nvPr/>
        </p:nvSpPr>
        <p:spPr bwMode="auto">
          <a:xfrm>
            <a:off x="1902707" y="4992688"/>
            <a:ext cx="377055" cy="488950"/>
          </a:xfrm>
          <a:custGeom>
            <a:avLst/>
            <a:gdLst>
              <a:gd name="T0" fmla="*/ 2147483647 w 42"/>
              <a:gd name="T1" fmla="*/ 2147483647 h 62"/>
              <a:gd name="T2" fmla="*/ 2147483647 w 42"/>
              <a:gd name="T3" fmla="*/ 2147483647 h 62"/>
              <a:gd name="T4" fmla="*/ 2147483647 w 42"/>
              <a:gd name="T5" fmla="*/ 2147483647 h 62"/>
              <a:gd name="T6" fmla="*/ 2147483647 w 42"/>
              <a:gd name="T7" fmla="*/ 2147483647 h 62"/>
              <a:gd name="T8" fmla="*/ 2147483647 w 42"/>
              <a:gd name="T9" fmla="*/ 2147483647 h 62"/>
              <a:gd name="T10" fmla="*/ 2147483647 w 42"/>
              <a:gd name="T11" fmla="*/ 2147483647 h 62"/>
              <a:gd name="T12" fmla="*/ 2147483647 w 42"/>
              <a:gd name="T13" fmla="*/ 2147483647 h 62"/>
              <a:gd name="T14" fmla="*/ 2147483647 w 42"/>
              <a:gd name="T15" fmla="*/ 2147483647 h 62"/>
              <a:gd name="T16" fmla="*/ 1997048693 w 42"/>
              <a:gd name="T17" fmla="*/ 2147483647 h 62"/>
              <a:gd name="T18" fmla="*/ 1426461959 w 42"/>
              <a:gd name="T19" fmla="*/ 2147483647 h 62"/>
              <a:gd name="T20" fmla="*/ 1046074054 w 42"/>
              <a:gd name="T21" fmla="*/ 2147483647 h 62"/>
              <a:gd name="T22" fmla="*/ 1046074054 w 42"/>
              <a:gd name="T23" fmla="*/ 2147483647 h 62"/>
              <a:gd name="T24" fmla="*/ 855875225 w 42"/>
              <a:gd name="T25" fmla="*/ 2147483647 h 62"/>
              <a:gd name="T26" fmla="*/ 950974639 w 42"/>
              <a:gd name="T27" fmla="*/ 2147483647 h 62"/>
              <a:gd name="T28" fmla="*/ 855875225 w 42"/>
              <a:gd name="T29" fmla="*/ 2147483647 h 62"/>
              <a:gd name="T30" fmla="*/ 1046074054 w 42"/>
              <a:gd name="T31" fmla="*/ 2147483647 h 62"/>
              <a:gd name="T32" fmla="*/ 475487320 w 42"/>
              <a:gd name="T33" fmla="*/ 2147483647 h 62"/>
              <a:gd name="T34" fmla="*/ 0 w 42"/>
              <a:gd name="T35" fmla="*/ 1695098164 h 62"/>
              <a:gd name="T36" fmla="*/ 1997048693 w 42"/>
              <a:gd name="T37" fmla="*/ 0 h 62"/>
              <a:gd name="T38" fmla="*/ 2147483647 w 42"/>
              <a:gd name="T39" fmla="*/ 1695098164 h 62"/>
              <a:gd name="T40" fmla="*/ 2147483647 w 42"/>
              <a:gd name="T41" fmla="*/ 2147483647 h 62"/>
              <a:gd name="T42" fmla="*/ 1997048693 w 42"/>
              <a:gd name="T43" fmla="*/ 565029487 h 62"/>
              <a:gd name="T44" fmla="*/ 570586734 w 42"/>
              <a:gd name="T45" fmla="*/ 1695098164 h 62"/>
              <a:gd name="T46" fmla="*/ 760775811 w 42"/>
              <a:gd name="T47" fmla="*/ 2147483647 h 62"/>
              <a:gd name="T48" fmla="*/ 1046074054 w 42"/>
              <a:gd name="T49" fmla="*/ 2147483647 h 62"/>
              <a:gd name="T50" fmla="*/ 1521561373 w 42"/>
              <a:gd name="T51" fmla="*/ 2147483647 h 62"/>
              <a:gd name="T52" fmla="*/ 2147483647 w 42"/>
              <a:gd name="T53" fmla="*/ 2147483647 h 62"/>
              <a:gd name="T54" fmla="*/ 2147483647 w 42"/>
              <a:gd name="T55" fmla="*/ 2147483647 h 62"/>
              <a:gd name="T56" fmla="*/ 2147483647 w 42"/>
              <a:gd name="T57" fmla="*/ 2147483647 h 62"/>
              <a:gd name="T58" fmla="*/ 2147483647 w 42"/>
              <a:gd name="T59" fmla="*/ 1695098164 h 62"/>
              <a:gd name="T60" fmla="*/ 1997048693 w 42"/>
              <a:gd name="T61" fmla="*/ 565029487 h 62"/>
              <a:gd name="T62" fmla="*/ 2147483647 w 42"/>
              <a:gd name="T63" fmla="*/ 1883447796 h 62"/>
              <a:gd name="T64" fmla="*/ 2147483647 w 42"/>
              <a:gd name="T65" fmla="*/ 1695098164 h 62"/>
              <a:gd name="T66" fmla="*/ 1997048693 w 42"/>
              <a:gd name="T67" fmla="*/ 1412588273 h 62"/>
              <a:gd name="T68" fmla="*/ 1901949279 w 42"/>
              <a:gd name="T69" fmla="*/ 1224238641 h 62"/>
              <a:gd name="T70" fmla="*/ 1997048693 w 42"/>
              <a:gd name="T71" fmla="*/ 1130068678 h 62"/>
              <a:gd name="T72" fmla="*/ 2147483647 w 42"/>
              <a:gd name="T73" fmla="*/ 1695098164 h 62"/>
              <a:gd name="T74" fmla="*/ 2147483647 w 42"/>
              <a:gd name="T75" fmla="*/ 1883447796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77" name="Rounded Rectangle 29"/>
          <p:cNvSpPr>
            <a:spLocks noChangeArrowheads="1"/>
          </p:cNvSpPr>
          <p:nvPr/>
        </p:nvSpPr>
        <p:spPr bwMode="auto">
          <a:xfrm>
            <a:off x="8441532" y="2081213"/>
            <a:ext cx="1900238" cy="704396"/>
          </a:xfrm>
          <a:prstGeom prst="roundRect">
            <a:avLst>
              <a:gd name="adj" fmla="val 10134"/>
            </a:avLst>
          </a:prstGeom>
          <a:solidFill>
            <a:srgbClr val="FCFCFC">
              <a:alpha val="2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79" name="Rounded Rectangle 35"/>
          <p:cNvSpPr>
            <a:spLocks noChangeArrowheads="1"/>
          </p:cNvSpPr>
          <p:nvPr/>
        </p:nvSpPr>
        <p:spPr bwMode="auto">
          <a:xfrm>
            <a:off x="8345996" y="4907181"/>
            <a:ext cx="2135486" cy="756645"/>
          </a:xfrm>
          <a:prstGeom prst="roundRect">
            <a:avLst>
              <a:gd name="adj" fmla="val 10134"/>
            </a:avLst>
          </a:prstGeom>
          <a:solidFill>
            <a:srgbClr val="FCFCFC">
              <a:alpha val="2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2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280" name="Elbow Connector 45"/>
          <p:cNvCxnSpPr>
            <a:cxnSpLocks noChangeShapeType="1"/>
          </p:cNvCxnSpPr>
          <p:nvPr/>
        </p:nvCxnSpPr>
        <p:spPr bwMode="auto">
          <a:xfrm flipH="1">
            <a:off x="7096919" y="2322513"/>
            <a:ext cx="1230312" cy="927100"/>
          </a:xfrm>
          <a:prstGeom prst="bentConnector3">
            <a:avLst>
              <a:gd name="adj1" fmla="val 50000"/>
            </a:avLst>
          </a:prstGeom>
          <a:noFill/>
          <a:ln w="12700">
            <a:solidFill>
              <a:srgbClr val="FEFEFE"/>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1281" name="Elbow Connector 46"/>
          <p:cNvCxnSpPr>
            <a:cxnSpLocks noChangeShapeType="1"/>
          </p:cNvCxnSpPr>
          <p:nvPr/>
        </p:nvCxnSpPr>
        <p:spPr bwMode="auto">
          <a:xfrm flipH="1" flipV="1">
            <a:off x="7096919" y="4337050"/>
            <a:ext cx="1230312" cy="927100"/>
          </a:xfrm>
          <a:prstGeom prst="bentConnector3">
            <a:avLst>
              <a:gd name="adj1" fmla="val 50000"/>
            </a:avLst>
          </a:prstGeom>
          <a:noFill/>
          <a:ln w="12700">
            <a:solidFill>
              <a:srgbClr val="FEFEFE"/>
            </a:solidFill>
            <a:miter lim="800000"/>
            <a:headEnd type="oval" w="med" len="med"/>
            <a:tailEnd type="triangle" w="med" len="med"/>
          </a:ln>
          <a:extLst>
            <a:ext uri="{909E8E84-426E-40DD-AFC4-6F175D3DCCD1}">
              <a14:hiddenFill xmlns:a14="http://schemas.microsoft.com/office/drawing/2010/main">
                <a:noFill/>
              </a14:hiddenFill>
            </a:ext>
          </a:extLst>
        </p:spPr>
      </p:cxnSp>
      <p:sp>
        <p:nvSpPr>
          <p:cNvPr id="11283" name="Freeform 105"/>
          <p:cNvSpPr>
            <a:spLocks noEditPoints="1"/>
          </p:cNvSpPr>
          <p:nvPr/>
        </p:nvSpPr>
        <p:spPr bwMode="auto">
          <a:xfrm>
            <a:off x="9771156" y="2176749"/>
            <a:ext cx="496887" cy="500062"/>
          </a:xfrm>
          <a:custGeom>
            <a:avLst/>
            <a:gdLst>
              <a:gd name="T0" fmla="*/ 0 w 71"/>
              <a:gd name="T1" fmla="*/ 2147483647 h 71"/>
              <a:gd name="T2" fmla="*/ 440801755 w 71"/>
              <a:gd name="T3" fmla="*/ 1537775168 h 71"/>
              <a:gd name="T4" fmla="*/ 195913446 w 71"/>
              <a:gd name="T5" fmla="*/ 1587379909 h 71"/>
              <a:gd name="T6" fmla="*/ 342845032 w 71"/>
              <a:gd name="T7" fmla="*/ 1240139674 h 71"/>
              <a:gd name="T8" fmla="*/ 293863171 w 71"/>
              <a:gd name="T9" fmla="*/ 2083434370 h 71"/>
              <a:gd name="T10" fmla="*/ 538751479 w 71"/>
              <a:gd name="T11" fmla="*/ 1934620145 h 71"/>
              <a:gd name="T12" fmla="*/ 734664926 w 71"/>
              <a:gd name="T13" fmla="*/ 2147483647 h 71"/>
              <a:gd name="T14" fmla="*/ 0 w 71"/>
              <a:gd name="T15" fmla="*/ 2147483647 h 71"/>
              <a:gd name="T16" fmla="*/ 342845032 w 71"/>
              <a:gd name="T17" fmla="*/ 2147483647 h 71"/>
              <a:gd name="T18" fmla="*/ 244888309 w 71"/>
              <a:gd name="T19" fmla="*/ 2147483647 h 71"/>
              <a:gd name="T20" fmla="*/ 440801755 w 71"/>
              <a:gd name="T21" fmla="*/ 2147483647 h 71"/>
              <a:gd name="T22" fmla="*/ 244888309 w 71"/>
              <a:gd name="T23" fmla="*/ 2147483647 h 71"/>
              <a:gd name="T24" fmla="*/ 48974862 w 71"/>
              <a:gd name="T25" fmla="*/ 2147483647 h 71"/>
              <a:gd name="T26" fmla="*/ 685690063 w 71"/>
              <a:gd name="T27" fmla="*/ 2147483647 h 71"/>
              <a:gd name="T28" fmla="*/ 489776617 w 71"/>
              <a:gd name="T29" fmla="*/ 2147483647 h 71"/>
              <a:gd name="T30" fmla="*/ 342845032 w 71"/>
              <a:gd name="T31" fmla="*/ 2147483647 h 71"/>
              <a:gd name="T32" fmla="*/ 48974862 w 71"/>
              <a:gd name="T33" fmla="*/ 992115965 h 71"/>
              <a:gd name="T34" fmla="*/ 293863171 w 71"/>
              <a:gd name="T35" fmla="*/ 793689955 h 71"/>
              <a:gd name="T36" fmla="*/ 293863171 w 71"/>
              <a:gd name="T37" fmla="*/ 297635494 h 71"/>
              <a:gd name="T38" fmla="*/ 195913446 w 71"/>
              <a:gd name="T39" fmla="*/ 396844977 h 71"/>
              <a:gd name="T40" fmla="*/ 293863171 w 71"/>
              <a:gd name="T41" fmla="*/ 0 h 71"/>
              <a:gd name="T42" fmla="*/ 538751479 w 71"/>
              <a:gd name="T43" fmla="*/ 793689955 h 71"/>
              <a:gd name="T44" fmla="*/ 734664926 w 71"/>
              <a:gd name="T45" fmla="*/ 992115965 h 71"/>
              <a:gd name="T46" fmla="*/ 2147483647 w 71"/>
              <a:gd name="T47" fmla="*/ 992115965 h 71"/>
              <a:gd name="T48" fmla="*/ 979553234 w 71"/>
              <a:gd name="T49" fmla="*/ 942504180 h 71"/>
              <a:gd name="T50" fmla="*/ 1028535095 w 71"/>
              <a:gd name="T51" fmla="*/ 496054461 h 71"/>
              <a:gd name="T52" fmla="*/ 2147483647 w 71"/>
              <a:gd name="T53" fmla="*/ 545659203 h 71"/>
              <a:gd name="T54" fmla="*/ 2147483647 w 71"/>
              <a:gd name="T55" fmla="*/ 1934620145 h 71"/>
              <a:gd name="T56" fmla="*/ 1028535095 w 71"/>
              <a:gd name="T57" fmla="*/ 1984224887 h 71"/>
              <a:gd name="T58" fmla="*/ 979553234 w 71"/>
              <a:gd name="T59" fmla="*/ 1537775168 h 71"/>
              <a:gd name="T60" fmla="*/ 2147483647 w 71"/>
              <a:gd name="T61" fmla="*/ 1488170426 h 71"/>
              <a:gd name="T62" fmla="*/ 2147483647 w 71"/>
              <a:gd name="T63" fmla="*/ 1934620145 h 71"/>
              <a:gd name="T64" fmla="*/ 2147483647 w 71"/>
              <a:gd name="T65" fmla="*/ 2147483647 h 71"/>
              <a:gd name="T66" fmla="*/ 979553234 w 71"/>
              <a:gd name="T67" fmla="*/ 2147483647 h 71"/>
              <a:gd name="T68" fmla="*/ 1028535095 w 71"/>
              <a:gd name="T69" fmla="*/ 2147483647 h 71"/>
              <a:gd name="T70" fmla="*/ 2147483647 w 71"/>
              <a:gd name="T71" fmla="*/ 2147483647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1">
                <a:moveTo>
                  <a:pt x="15" y="46"/>
                </a:moveTo>
                <a:cubicBezTo>
                  <a:pt x="0" y="46"/>
                  <a:pt x="0" y="46"/>
                  <a:pt x="0" y="46"/>
                </a:cubicBezTo>
                <a:cubicBezTo>
                  <a:pt x="0" y="45"/>
                  <a:pt x="0" y="44"/>
                  <a:pt x="0" y="43"/>
                </a:cubicBezTo>
                <a:cubicBezTo>
                  <a:pt x="0" y="36"/>
                  <a:pt x="9" y="35"/>
                  <a:pt x="9" y="31"/>
                </a:cubicBezTo>
                <a:cubicBezTo>
                  <a:pt x="9" y="30"/>
                  <a:pt x="8" y="29"/>
                  <a:pt x="7" y="29"/>
                </a:cubicBezTo>
                <a:cubicBezTo>
                  <a:pt x="6" y="29"/>
                  <a:pt x="4" y="31"/>
                  <a:pt x="4" y="32"/>
                </a:cubicBezTo>
                <a:cubicBezTo>
                  <a:pt x="0" y="29"/>
                  <a:pt x="0" y="29"/>
                  <a:pt x="0" y="29"/>
                </a:cubicBezTo>
                <a:cubicBezTo>
                  <a:pt x="2" y="27"/>
                  <a:pt x="4" y="25"/>
                  <a:pt x="7" y="25"/>
                </a:cubicBezTo>
                <a:cubicBezTo>
                  <a:pt x="11" y="25"/>
                  <a:pt x="14" y="27"/>
                  <a:pt x="14" y="31"/>
                </a:cubicBezTo>
                <a:cubicBezTo>
                  <a:pt x="14" y="37"/>
                  <a:pt x="6" y="38"/>
                  <a:pt x="6" y="42"/>
                </a:cubicBezTo>
                <a:cubicBezTo>
                  <a:pt x="11" y="42"/>
                  <a:pt x="11" y="42"/>
                  <a:pt x="11" y="42"/>
                </a:cubicBezTo>
                <a:cubicBezTo>
                  <a:pt x="11" y="39"/>
                  <a:pt x="11" y="39"/>
                  <a:pt x="11" y="39"/>
                </a:cubicBezTo>
                <a:cubicBezTo>
                  <a:pt x="15" y="39"/>
                  <a:pt x="15" y="39"/>
                  <a:pt x="15" y="39"/>
                </a:cubicBezTo>
                <a:lnTo>
                  <a:pt x="15" y="46"/>
                </a:lnTo>
                <a:close/>
                <a:moveTo>
                  <a:pt x="7" y="71"/>
                </a:moveTo>
                <a:cubicBezTo>
                  <a:pt x="5" y="71"/>
                  <a:pt x="2" y="70"/>
                  <a:pt x="0" y="69"/>
                </a:cubicBezTo>
                <a:cubicBezTo>
                  <a:pt x="3" y="65"/>
                  <a:pt x="3" y="65"/>
                  <a:pt x="3" y="65"/>
                </a:cubicBezTo>
                <a:cubicBezTo>
                  <a:pt x="4" y="66"/>
                  <a:pt x="5" y="67"/>
                  <a:pt x="7" y="67"/>
                </a:cubicBezTo>
                <a:cubicBezTo>
                  <a:pt x="8" y="67"/>
                  <a:pt x="10" y="66"/>
                  <a:pt x="10" y="65"/>
                </a:cubicBezTo>
                <a:cubicBezTo>
                  <a:pt x="10" y="62"/>
                  <a:pt x="7" y="62"/>
                  <a:pt x="5" y="62"/>
                </a:cubicBezTo>
                <a:cubicBezTo>
                  <a:pt x="4" y="60"/>
                  <a:pt x="4" y="60"/>
                  <a:pt x="4" y="60"/>
                </a:cubicBezTo>
                <a:cubicBezTo>
                  <a:pt x="6" y="58"/>
                  <a:pt x="7" y="56"/>
                  <a:pt x="9" y="55"/>
                </a:cubicBezTo>
                <a:cubicBezTo>
                  <a:pt x="9" y="55"/>
                  <a:pt x="9" y="55"/>
                  <a:pt x="9" y="55"/>
                </a:cubicBezTo>
                <a:cubicBezTo>
                  <a:pt x="8" y="55"/>
                  <a:pt x="6" y="55"/>
                  <a:pt x="5" y="55"/>
                </a:cubicBezTo>
                <a:cubicBezTo>
                  <a:pt x="5" y="57"/>
                  <a:pt x="5" y="57"/>
                  <a:pt x="5" y="57"/>
                </a:cubicBezTo>
                <a:cubicBezTo>
                  <a:pt x="1" y="57"/>
                  <a:pt x="1" y="57"/>
                  <a:pt x="1" y="57"/>
                </a:cubicBezTo>
                <a:cubicBezTo>
                  <a:pt x="1" y="51"/>
                  <a:pt x="1" y="51"/>
                  <a:pt x="1" y="51"/>
                </a:cubicBezTo>
                <a:cubicBezTo>
                  <a:pt x="14" y="51"/>
                  <a:pt x="14" y="51"/>
                  <a:pt x="14" y="51"/>
                </a:cubicBezTo>
                <a:cubicBezTo>
                  <a:pt x="14" y="54"/>
                  <a:pt x="14" y="54"/>
                  <a:pt x="14" y="54"/>
                </a:cubicBezTo>
                <a:cubicBezTo>
                  <a:pt x="10" y="59"/>
                  <a:pt x="10" y="59"/>
                  <a:pt x="10" y="59"/>
                </a:cubicBezTo>
                <a:cubicBezTo>
                  <a:pt x="13" y="60"/>
                  <a:pt x="15" y="62"/>
                  <a:pt x="15" y="64"/>
                </a:cubicBezTo>
                <a:cubicBezTo>
                  <a:pt x="15" y="69"/>
                  <a:pt x="11" y="71"/>
                  <a:pt x="7" y="71"/>
                </a:cubicBezTo>
                <a:close/>
                <a:moveTo>
                  <a:pt x="15" y="20"/>
                </a:moveTo>
                <a:cubicBezTo>
                  <a:pt x="1" y="20"/>
                  <a:pt x="1" y="20"/>
                  <a:pt x="1" y="20"/>
                </a:cubicBezTo>
                <a:cubicBezTo>
                  <a:pt x="1" y="16"/>
                  <a:pt x="1" y="16"/>
                  <a:pt x="1" y="16"/>
                </a:cubicBezTo>
                <a:cubicBezTo>
                  <a:pt x="6" y="16"/>
                  <a:pt x="6" y="16"/>
                  <a:pt x="6" y="16"/>
                </a:cubicBezTo>
                <a:cubicBezTo>
                  <a:pt x="6" y="13"/>
                  <a:pt x="6" y="9"/>
                  <a:pt x="6" y="6"/>
                </a:cubicBezTo>
                <a:cubicBezTo>
                  <a:pt x="6" y="6"/>
                  <a:pt x="6" y="6"/>
                  <a:pt x="6" y="6"/>
                </a:cubicBezTo>
                <a:cubicBezTo>
                  <a:pt x="6" y="6"/>
                  <a:pt x="6" y="6"/>
                  <a:pt x="6" y="6"/>
                </a:cubicBezTo>
                <a:cubicBezTo>
                  <a:pt x="5" y="7"/>
                  <a:pt x="4" y="7"/>
                  <a:pt x="4" y="8"/>
                </a:cubicBezTo>
                <a:cubicBezTo>
                  <a:pt x="1" y="5"/>
                  <a:pt x="1" y="5"/>
                  <a:pt x="1" y="5"/>
                </a:cubicBezTo>
                <a:cubicBezTo>
                  <a:pt x="6" y="0"/>
                  <a:pt x="6" y="0"/>
                  <a:pt x="6" y="0"/>
                </a:cubicBezTo>
                <a:cubicBezTo>
                  <a:pt x="11" y="0"/>
                  <a:pt x="11" y="0"/>
                  <a:pt x="11" y="0"/>
                </a:cubicBezTo>
                <a:cubicBezTo>
                  <a:pt x="11" y="16"/>
                  <a:pt x="11" y="16"/>
                  <a:pt x="11" y="16"/>
                </a:cubicBezTo>
                <a:cubicBezTo>
                  <a:pt x="15" y="16"/>
                  <a:pt x="15" y="16"/>
                  <a:pt x="15" y="16"/>
                </a:cubicBezTo>
                <a:lnTo>
                  <a:pt x="15" y="20"/>
                </a:lnTo>
                <a:close/>
                <a:moveTo>
                  <a:pt x="71" y="19"/>
                </a:moveTo>
                <a:cubicBezTo>
                  <a:pt x="71" y="19"/>
                  <a:pt x="71" y="20"/>
                  <a:pt x="70" y="20"/>
                </a:cubicBezTo>
                <a:cubicBezTo>
                  <a:pt x="21" y="20"/>
                  <a:pt x="21" y="20"/>
                  <a:pt x="21" y="20"/>
                </a:cubicBezTo>
                <a:cubicBezTo>
                  <a:pt x="21" y="20"/>
                  <a:pt x="20" y="19"/>
                  <a:pt x="20" y="19"/>
                </a:cubicBezTo>
                <a:cubicBezTo>
                  <a:pt x="20" y="11"/>
                  <a:pt x="20" y="11"/>
                  <a:pt x="20" y="11"/>
                </a:cubicBezTo>
                <a:cubicBezTo>
                  <a:pt x="20" y="10"/>
                  <a:pt x="21" y="10"/>
                  <a:pt x="21" y="10"/>
                </a:cubicBezTo>
                <a:cubicBezTo>
                  <a:pt x="70" y="10"/>
                  <a:pt x="70" y="10"/>
                  <a:pt x="70" y="10"/>
                </a:cubicBezTo>
                <a:cubicBezTo>
                  <a:pt x="71" y="10"/>
                  <a:pt x="71" y="10"/>
                  <a:pt x="71" y="11"/>
                </a:cubicBezTo>
                <a:lnTo>
                  <a:pt x="71" y="19"/>
                </a:lnTo>
                <a:close/>
                <a:moveTo>
                  <a:pt x="71" y="39"/>
                </a:moveTo>
                <a:cubicBezTo>
                  <a:pt x="71" y="40"/>
                  <a:pt x="71" y="40"/>
                  <a:pt x="70" y="40"/>
                </a:cubicBezTo>
                <a:cubicBezTo>
                  <a:pt x="21" y="40"/>
                  <a:pt x="21" y="40"/>
                  <a:pt x="21" y="40"/>
                </a:cubicBezTo>
                <a:cubicBezTo>
                  <a:pt x="21" y="40"/>
                  <a:pt x="20" y="40"/>
                  <a:pt x="20" y="39"/>
                </a:cubicBezTo>
                <a:cubicBezTo>
                  <a:pt x="20" y="31"/>
                  <a:pt x="20" y="31"/>
                  <a:pt x="20" y="31"/>
                </a:cubicBezTo>
                <a:cubicBezTo>
                  <a:pt x="20" y="31"/>
                  <a:pt x="21" y="30"/>
                  <a:pt x="21" y="30"/>
                </a:cubicBezTo>
                <a:cubicBezTo>
                  <a:pt x="70" y="30"/>
                  <a:pt x="70" y="30"/>
                  <a:pt x="70" y="30"/>
                </a:cubicBezTo>
                <a:cubicBezTo>
                  <a:pt x="71" y="30"/>
                  <a:pt x="71" y="31"/>
                  <a:pt x="71" y="31"/>
                </a:cubicBezTo>
                <a:lnTo>
                  <a:pt x="71" y="39"/>
                </a:lnTo>
                <a:close/>
                <a:moveTo>
                  <a:pt x="71" y="60"/>
                </a:moveTo>
                <a:cubicBezTo>
                  <a:pt x="71" y="60"/>
                  <a:pt x="71" y="61"/>
                  <a:pt x="70" y="61"/>
                </a:cubicBezTo>
                <a:cubicBezTo>
                  <a:pt x="21" y="61"/>
                  <a:pt x="21" y="61"/>
                  <a:pt x="21" y="61"/>
                </a:cubicBezTo>
                <a:cubicBezTo>
                  <a:pt x="21" y="61"/>
                  <a:pt x="20" y="60"/>
                  <a:pt x="20" y="60"/>
                </a:cubicBezTo>
                <a:cubicBezTo>
                  <a:pt x="20" y="52"/>
                  <a:pt x="20" y="52"/>
                  <a:pt x="20" y="52"/>
                </a:cubicBezTo>
                <a:cubicBezTo>
                  <a:pt x="20" y="51"/>
                  <a:pt x="21" y="51"/>
                  <a:pt x="21" y="51"/>
                </a:cubicBezTo>
                <a:cubicBezTo>
                  <a:pt x="70" y="51"/>
                  <a:pt x="70" y="51"/>
                  <a:pt x="70" y="51"/>
                </a:cubicBezTo>
                <a:cubicBezTo>
                  <a:pt x="71" y="51"/>
                  <a:pt x="71" y="51"/>
                  <a:pt x="71" y="52"/>
                </a:cubicBezTo>
                <a:lnTo>
                  <a:pt x="7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85" name="Freeform 15"/>
          <p:cNvSpPr>
            <a:spLocks noEditPoints="1"/>
          </p:cNvSpPr>
          <p:nvPr/>
        </p:nvSpPr>
        <p:spPr bwMode="auto">
          <a:xfrm>
            <a:off x="9878169" y="5111544"/>
            <a:ext cx="435366" cy="362471"/>
          </a:xfrm>
          <a:custGeom>
            <a:avLst/>
            <a:gdLst>
              <a:gd name="T0" fmla="*/ 2147483647 w 168"/>
              <a:gd name="T1" fmla="*/ 1897397639 h 126"/>
              <a:gd name="T2" fmla="*/ 0 w 168"/>
              <a:gd name="T3" fmla="*/ 1897397639 h 126"/>
              <a:gd name="T4" fmla="*/ 0 w 168"/>
              <a:gd name="T5" fmla="*/ 0 h 126"/>
              <a:gd name="T6" fmla="*/ 151568301 w 168"/>
              <a:gd name="T7" fmla="*/ 0 h 126"/>
              <a:gd name="T8" fmla="*/ 151568301 w 168"/>
              <a:gd name="T9" fmla="*/ 1731752244 h 126"/>
              <a:gd name="T10" fmla="*/ 2147483647 w 168"/>
              <a:gd name="T11" fmla="*/ 1731752244 h 126"/>
              <a:gd name="T12" fmla="*/ 2147483647 w 168"/>
              <a:gd name="T13" fmla="*/ 1897397639 h 126"/>
              <a:gd name="T14" fmla="*/ 818457926 w 168"/>
              <a:gd name="T15" fmla="*/ 1566106850 h 126"/>
              <a:gd name="T16" fmla="*/ 485013113 w 168"/>
              <a:gd name="T17" fmla="*/ 1566106850 h 126"/>
              <a:gd name="T18" fmla="*/ 485013113 w 168"/>
              <a:gd name="T19" fmla="*/ 948698819 h 126"/>
              <a:gd name="T20" fmla="*/ 818457926 w 168"/>
              <a:gd name="T21" fmla="*/ 948698819 h 126"/>
              <a:gd name="T22" fmla="*/ 818457926 w 168"/>
              <a:gd name="T23" fmla="*/ 1566106850 h 126"/>
              <a:gd name="T24" fmla="*/ 1273158936 w 168"/>
              <a:gd name="T25" fmla="*/ 1566106850 h 126"/>
              <a:gd name="T26" fmla="*/ 970026227 w 168"/>
              <a:gd name="T27" fmla="*/ 1566106850 h 126"/>
              <a:gd name="T28" fmla="*/ 970026227 w 168"/>
              <a:gd name="T29" fmla="*/ 286117242 h 126"/>
              <a:gd name="T30" fmla="*/ 1273158936 w 168"/>
              <a:gd name="T31" fmla="*/ 286117242 h 126"/>
              <a:gd name="T32" fmla="*/ 1273158936 w 168"/>
              <a:gd name="T33" fmla="*/ 1566106850 h 126"/>
              <a:gd name="T34" fmla="*/ 1758172049 w 168"/>
              <a:gd name="T35" fmla="*/ 1566106850 h 126"/>
              <a:gd name="T36" fmla="*/ 1439883289 w 168"/>
              <a:gd name="T37" fmla="*/ 1566106850 h 126"/>
              <a:gd name="T38" fmla="*/ 1439883289 w 168"/>
              <a:gd name="T39" fmla="*/ 617408031 h 126"/>
              <a:gd name="T40" fmla="*/ 1758172049 w 168"/>
              <a:gd name="T41" fmla="*/ 617408031 h 126"/>
              <a:gd name="T42" fmla="*/ 1758172049 w 168"/>
              <a:gd name="T43" fmla="*/ 1566106850 h 126"/>
              <a:gd name="T44" fmla="*/ 2147483647 w 168"/>
              <a:gd name="T45" fmla="*/ 1566106850 h 126"/>
              <a:gd name="T46" fmla="*/ 1924896402 w 168"/>
              <a:gd name="T47" fmla="*/ 1566106850 h 126"/>
              <a:gd name="T48" fmla="*/ 1924896402 w 168"/>
              <a:gd name="T49" fmla="*/ 135528403 h 126"/>
              <a:gd name="T50" fmla="*/ 2147483647 w 168"/>
              <a:gd name="T51" fmla="*/ 135528403 h 126"/>
              <a:gd name="T52" fmla="*/ 2147483647 w 168"/>
              <a:gd name="T53" fmla="*/ 1566106850 h 1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99" name="Freeform 54@|5FFC:14657585|FBC:16777215|LFC:11765543|LBC:16777215"/>
          <p:cNvSpPr>
            <a:spLocks/>
          </p:cNvSpPr>
          <p:nvPr/>
        </p:nvSpPr>
        <p:spPr bwMode="auto">
          <a:xfrm>
            <a:off x="5209381" y="3014992"/>
            <a:ext cx="1744662" cy="1744662"/>
          </a:xfrm>
          <a:custGeom>
            <a:avLst/>
            <a:gdLst>
              <a:gd name="T0" fmla="*/ 0 w 661361"/>
              <a:gd name="T1" fmla="*/ 1299352 h 661361"/>
              <a:gd name="T2" fmla="*/ 380578 w 661361"/>
              <a:gd name="T3" fmla="*/ 380571 h 661361"/>
              <a:gd name="T4" fmla="*/ 1299364 w 661361"/>
              <a:gd name="T5" fmla="*/ 0 h 661361"/>
              <a:gd name="T6" fmla="*/ 2218150 w 661361"/>
              <a:gd name="T7" fmla="*/ 380574 h 661361"/>
              <a:gd name="T8" fmla="*/ 2598724 w 661361"/>
              <a:gd name="T9" fmla="*/ 1299356 h 661361"/>
              <a:gd name="T10" fmla="*/ 2218150 w 661361"/>
              <a:gd name="T11" fmla="*/ 2218138 h 661361"/>
              <a:gd name="T12" fmla="*/ 1299364 w 661361"/>
              <a:gd name="T13" fmla="*/ 2598708 h 661361"/>
              <a:gd name="T14" fmla="*/ 380578 w 661361"/>
              <a:gd name="T15" fmla="*/ 2218138 h 661361"/>
              <a:gd name="T16" fmla="*/ 4 w 661361"/>
              <a:gd name="T17" fmla="*/ 1299356 h 661361"/>
              <a:gd name="T18" fmla="*/ 0 w 661361"/>
              <a:gd name="T19" fmla="*/ 1299352 h 6613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31FCE9">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r>
              <a:rPr lang="zh-CN" altLang="en-US" sz="3600" dirty="0" smtClean="0">
                <a:solidFill>
                  <a:srgbClr val="FFFF00"/>
                </a:solidFill>
              </a:rPr>
              <a:t>分词系统特点</a:t>
            </a:r>
            <a:endParaRPr lang="zh-CN" altLang="en-US" sz="3600" dirty="0">
              <a:solidFill>
                <a:srgbClr val="FFFF00"/>
              </a:solidFill>
            </a:endParaRPr>
          </a:p>
        </p:txBody>
      </p:sp>
      <p:sp>
        <p:nvSpPr>
          <p:cNvPr id="2" name="文本占位符 1"/>
          <p:cNvSpPr>
            <a:spLocks noGrp="1"/>
          </p:cNvSpPr>
          <p:nvPr>
            <p:ph type="body" sz="quarter" idx="10"/>
          </p:nvPr>
        </p:nvSpPr>
        <p:spPr/>
        <p:txBody>
          <a:bodyPr/>
          <a:lstStyle/>
          <a:p>
            <a:r>
              <a:rPr lang="zh-CN" altLang="en-US" b="1" kern="0" dirty="0">
                <a:solidFill>
                  <a:srgbClr val="FF0000"/>
                </a:solidFill>
              </a:rPr>
              <a:t>分词系统研究</a:t>
            </a:r>
            <a:endParaRPr lang="zh-CN" altLang="en-US" dirty="0"/>
          </a:p>
        </p:txBody>
      </p:sp>
      <p:sp>
        <p:nvSpPr>
          <p:cNvPr id="38" name="Rectangle 36"/>
          <p:cNvSpPr>
            <a:spLocks noChangeArrowheads="1"/>
          </p:cNvSpPr>
          <p:nvPr/>
        </p:nvSpPr>
        <p:spPr bwMode="auto">
          <a:xfrm>
            <a:off x="2471121" y="2099776"/>
            <a:ext cx="1100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solidFill>
                  <a:schemeClr val="bg1"/>
                </a:solidFill>
                <a:latin typeface="SimSun" panose="02010600030101010101" pitchFamily="2" charset="-122"/>
                <a:ea typeface="SimSun" panose="02010600030101010101" pitchFamily="2" charset="-122"/>
              </a:rPr>
              <a:t>适应性</a:t>
            </a:r>
            <a:endParaRPr lang="zh-CN" altLang="en-US" sz="2000" b="1" dirty="0">
              <a:solidFill>
                <a:srgbClr val="31FCE9"/>
              </a:solidFill>
              <a:latin typeface="+mn-ea"/>
              <a:sym typeface="Arial" pitchFamily="34" charset="0"/>
            </a:endParaRPr>
          </a:p>
        </p:txBody>
      </p:sp>
      <p:sp>
        <p:nvSpPr>
          <p:cNvPr id="42" name="Rectangle 36"/>
          <p:cNvSpPr>
            <a:spLocks noChangeArrowheads="1"/>
          </p:cNvSpPr>
          <p:nvPr/>
        </p:nvSpPr>
        <p:spPr bwMode="auto">
          <a:xfrm>
            <a:off x="2481243" y="3669891"/>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bg1"/>
                </a:solidFill>
                <a:latin typeface="SimSun" panose="02010600030101010101" pitchFamily="2" charset="-122"/>
                <a:ea typeface="SimSun" panose="02010600030101010101" pitchFamily="2" charset="-122"/>
              </a:rPr>
              <a:t>通用性</a:t>
            </a:r>
            <a:endParaRPr lang="zh-CN" altLang="en-US" sz="2000" b="1" dirty="0">
              <a:solidFill>
                <a:srgbClr val="31FCE9"/>
              </a:solidFill>
              <a:latin typeface="+mn-ea"/>
              <a:sym typeface="Arial" pitchFamily="34" charset="0"/>
            </a:endParaRPr>
          </a:p>
        </p:txBody>
      </p:sp>
      <p:sp>
        <p:nvSpPr>
          <p:cNvPr id="44" name="Rectangle 36"/>
          <p:cNvSpPr>
            <a:spLocks noChangeArrowheads="1"/>
          </p:cNvSpPr>
          <p:nvPr/>
        </p:nvSpPr>
        <p:spPr bwMode="auto">
          <a:xfrm>
            <a:off x="2166065" y="5085969"/>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chemeClr val="bg1"/>
                </a:solidFill>
                <a:latin typeface="SimSun" panose="02010600030101010101" pitchFamily="2" charset="-122"/>
                <a:ea typeface="SimSun" panose="02010600030101010101" pitchFamily="2" charset="-122"/>
              </a:rPr>
              <a:t>系统</a:t>
            </a:r>
            <a:r>
              <a:rPr lang="zh-CN" altLang="en-US" sz="2000" dirty="0">
                <a:solidFill>
                  <a:schemeClr val="bg1"/>
                </a:solidFill>
                <a:latin typeface="SimSun" panose="02010600030101010101" pitchFamily="2" charset="-122"/>
                <a:ea typeface="SimSun" panose="02010600030101010101" pitchFamily="2" charset="-122"/>
              </a:rPr>
              <a:t>可维护性</a:t>
            </a:r>
            <a:endParaRPr lang="zh-CN" altLang="en-US" sz="2000" b="1" dirty="0">
              <a:solidFill>
                <a:srgbClr val="31FCE9"/>
              </a:solidFill>
              <a:latin typeface="+mn-ea"/>
              <a:sym typeface="Arial" pitchFamily="34" charset="0"/>
            </a:endParaRPr>
          </a:p>
        </p:txBody>
      </p:sp>
      <p:sp>
        <p:nvSpPr>
          <p:cNvPr id="46" name="Rectangle 36"/>
          <p:cNvSpPr>
            <a:spLocks noChangeArrowheads="1"/>
          </p:cNvSpPr>
          <p:nvPr/>
        </p:nvSpPr>
        <p:spPr bwMode="auto">
          <a:xfrm>
            <a:off x="8436444" y="22159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bg1"/>
                </a:solidFill>
                <a:latin typeface="SimSun" panose="02010600030101010101" pitchFamily="2" charset="-122"/>
                <a:ea typeface="SimSun" panose="02010600030101010101" pitchFamily="2" charset="-122"/>
              </a:rPr>
              <a:t>分词速度</a:t>
            </a:r>
            <a:endParaRPr lang="zh-CN" altLang="en-US" sz="2000" b="1" dirty="0">
              <a:solidFill>
                <a:srgbClr val="31FCE9"/>
              </a:solidFill>
              <a:latin typeface="+mn-ea"/>
              <a:sym typeface="Arial" pitchFamily="34" charset="0"/>
            </a:endParaRPr>
          </a:p>
        </p:txBody>
      </p:sp>
      <p:sp>
        <p:nvSpPr>
          <p:cNvPr id="50" name="Rectangle 36"/>
          <p:cNvSpPr>
            <a:spLocks noChangeArrowheads="1"/>
          </p:cNvSpPr>
          <p:nvPr/>
        </p:nvSpPr>
        <p:spPr bwMode="auto">
          <a:xfrm>
            <a:off x="8432883" y="5073905"/>
            <a:ext cx="14718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bg1"/>
                </a:solidFill>
                <a:latin typeface="SimSun" panose="02010600030101010101" pitchFamily="2" charset="-122"/>
                <a:ea typeface="SimSun" panose="02010600030101010101" pitchFamily="2" charset="-122"/>
                <a:sym typeface="Arial" pitchFamily="34" charset="0"/>
              </a:rPr>
              <a:t>分词精确度</a:t>
            </a:r>
          </a:p>
        </p:txBody>
      </p:sp>
    </p:spTree>
    <p:extLst>
      <p:ext uri="{BB962C8B-B14F-4D97-AF65-F5344CB8AC3E}">
        <p14:creationId xmlns:p14="http://schemas.microsoft.com/office/powerpoint/2010/main" val="1114565135"/>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274"/>
                                        </p:tgtEl>
                                        <p:attrNameLst>
                                          <p:attrName>style.visibility</p:attrName>
                                        </p:attrNameLst>
                                      </p:cBhvr>
                                      <p:to>
                                        <p:strVal val="visible"/>
                                      </p:to>
                                    </p:set>
                                    <p:anim calcmode="lin" valueType="num">
                                      <p:cBhvr>
                                        <p:cTn id="7" dur="500" fill="hold"/>
                                        <p:tgtEl>
                                          <p:spTgt spid="11274"/>
                                        </p:tgtEl>
                                        <p:attrNameLst>
                                          <p:attrName>ppt_w</p:attrName>
                                        </p:attrNameLst>
                                      </p:cBhvr>
                                      <p:tavLst>
                                        <p:tav tm="0">
                                          <p:val>
                                            <p:fltVal val="0"/>
                                          </p:val>
                                        </p:tav>
                                        <p:tav tm="100000">
                                          <p:val>
                                            <p:strVal val="#ppt_w"/>
                                          </p:val>
                                        </p:tav>
                                      </p:tavLst>
                                    </p:anim>
                                    <p:anim calcmode="lin" valueType="num">
                                      <p:cBhvr>
                                        <p:cTn id="8" dur="500" fill="hold"/>
                                        <p:tgtEl>
                                          <p:spTgt spid="11274"/>
                                        </p:tgtEl>
                                        <p:attrNameLst>
                                          <p:attrName>ppt_h</p:attrName>
                                        </p:attrNameLst>
                                      </p:cBhvr>
                                      <p:tavLst>
                                        <p:tav tm="0">
                                          <p:val>
                                            <p:fltVal val="0"/>
                                          </p:val>
                                        </p:tav>
                                        <p:tav tm="100000">
                                          <p:val>
                                            <p:strVal val="#ppt_h"/>
                                          </p:val>
                                        </p:tav>
                                      </p:tavLst>
                                    </p:anim>
                                    <p:animEffect transition="in" filter="fade">
                                      <p:cBhvr>
                                        <p:cTn id="9" dur="500"/>
                                        <p:tgtEl>
                                          <p:spTgt spid="1127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275"/>
                                        </p:tgtEl>
                                        <p:attrNameLst>
                                          <p:attrName>style.visibility</p:attrName>
                                        </p:attrNameLst>
                                      </p:cBhvr>
                                      <p:to>
                                        <p:strVal val="visible"/>
                                      </p:to>
                                    </p:set>
                                    <p:anim calcmode="lin" valueType="num">
                                      <p:cBhvr>
                                        <p:cTn id="12" dur="500" fill="hold"/>
                                        <p:tgtEl>
                                          <p:spTgt spid="11275"/>
                                        </p:tgtEl>
                                        <p:attrNameLst>
                                          <p:attrName>ppt_w</p:attrName>
                                        </p:attrNameLst>
                                      </p:cBhvr>
                                      <p:tavLst>
                                        <p:tav tm="0">
                                          <p:val>
                                            <p:fltVal val="0"/>
                                          </p:val>
                                        </p:tav>
                                        <p:tav tm="100000">
                                          <p:val>
                                            <p:strVal val="#ppt_w"/>
                                          </p:val>
                                        </p:tav>
                                      </p:tavLst>
                                    </p:anim>
                                    <p:anim calcmode="lin" valueType="num">
                                      <p:cBhvr>
                                        <p:cTn id="13" dur="500" fill="hold"/>
                                        <p:tgtEl>
                                          <p:spTgt spid="11275"/>
                                        </p:tgtEl>
                                        <p:attrNameLst>
                                          <p:attrName>ppt_h</p:attrName>
                                        </p:attrNameLst>
                                      </p:cBhvr>
                                      <p:tavLst>
                                        <p:tav tm="0">
                                          <p:val>
                                            <p:fltVal val="0"/>
                                          </p:val>
                                        </p:tav>
                                        <p:tav tm="100000">
                                          <p:val>
                                            <p:strVal val="#ppt_h"/>
                                          </p:val>
                                        </p:tav>
                                      </p:tavLst>
                                    </p:anim>
                                    <p:animEffect transition="in" filter="fade">
                                      <p:cBhvr>
                                        <p:cTn id="14" dur="500"/>
                                        <p:tgtEl>
                                          <p:spTgt spid="1127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276"/>
                                        </p:tgtEl>
                                        <p:attrNameLst>
                                          <p:attrName>style.visibility</p:attrName>
                                        </p:attrNameLst>
                                      </p:cBhvr>
                                      <p:to>
                                        <p:strVal val="visible"/>
                                      </p:to>
                                    </p:set>
                                    <p:anim calcmode="lin" valueType="num">
                                      <p:cBhvr>
                                        <p:cTn id="17" dur="500" fill="hold"/>
                                        <p:tgtEl>
                                          <p:spTgt spid="11276"/>
                                        </p:tgtEl>
                                        <p:attrNameLst>
                                          <p:attrName>ppt_w</p:attrName>
                                        </p:attrNameLst>
                                      </p:cBhvr>
                                      <p:tavLst>
                                        <p:tav tm="0">
                                          <p:val>
                                            <p:fltVal val="0"/>
                                          </p:val>
                                        </p:tav>
                                        <p:tav tm="100000">
                                          <p:val>
                                            <p:strVal val="#ppt_w"/>
                                          </p:val>
                                        </p:tav>
                                      </p:tavLst>
                                    </p:anim>
                                    <p:anim calcmode="lin" valueType="num">
                                      <p:cBhvr>
                                        <p:cTn id="18" dur="500" fill="hold"/>
                                        <p:tgtEl>
                                          <p:spTgt spid="11276"/>
                                        </p:tgtEl>
                                        <p:attrNameLst>
                                          <p:attrName>ppt_h</p:attrName>
                                        </p:attrNameLst>
                                      </p:cBhvr>
                                      <p:tavLst>
                                        <p:tav tm="0">
                                          <p:val>
                                            <p:fltVal val="0"/>
                                          </p:val>
                                        </p:tav>
                                        <p:tav tm="100000">
                                          <p:val>
                                            <p:strVal val="#ppt_h"/>
                                          </p:val>
                                        </p:tav>
                                      </p:tavLst>
                                    </p:anim>
                                    <p:animEffect transition="in" filter="fade">
                                      <p:cBhvr>
                                        <p:cTn id="19" dur="500"/>
                                        <p:tgtEl>
                                          <p:spTgt spid="1127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283"/>
                                        </p:tgtEl>
                                        <p:attrNameLst>
                                          <p:attrName>style.visibility</p:attrName>
                                        </p:attrNameLst>
                                      </p:cBhvr>
                                      <p:to>
                                        <p:strVal val="visible"/>
                                      </p:to>
                                    </p:set>
                                    <p:anim calcmode="lin" valueType="num">
                                      <p:cBhvr>
                                        <p:cTn id="22" dur="500" fill="hold"/>
                                        <p:tgtEl>
                                          <p:spTgt spid="11283"/>
                                        </p:tgtEl>
                                        <p:attrNameLst>
                                          <p:attrName>ppt_w</p:attrName>
                                        </p:attrNameLst>
                                      </p:cBhvr>
                                      <p:tavLst>
                                        <p:tav tm="0">
                                          <p:val>
                                            <p:fltVal val="0"/>
                                          </p:val>
                                        </p:tav>
                                        <p:tav tm="100000">
                                          <p:val>
                                            <p:strVal val="#ppt_w"/>
                                          </p:val>
                                        </p:tav>
                                      </p:tavLst>
                                    </p:anim>
                                    <p:anim calcmode="lin" valueType="num">
                                      <p:cBhvr>
                                        <p:cTn id="23" dur="500" fill="hold"/>
                                        <p:tgtEl>
                                          <p:spTgt spid="11283"/>
                                        </p:tgtEl>
                                        <p:attrNameLst>
                                          <p:attrName>ppt_h</p:attrName>
                                        </p:attrNameLst>
                                      </p:cBhvr>
                                      <p:tavLst>
                                        <p:tav tm="0">
                                          <p:val>
                                            <p:fltVal val="0"/>
                                          </p:val>
                                        </p:tav>
                                        <p:tav tm="100000">
                                          <p:val>
                                            <p:strVal val="#ppt_h"/>
                                          </p:val>
                                        </p:tav>
                                      </p:tavLst>
                                    </p:anim>
                                    <p:animEffect transition="in" filter="fade">
                                      <p:cBhvr>
                                        <p:cTn id="24" dur="500"/>
                                        <p:tgtEl>
                                          <p:spTgt spid="1128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1285"/>
                                        </p:tgtEl>
                                        <p:attrNameLst>
                                          <p:attrName>style.visibility</p:attrName>
                                        </p:attrNameLst>
                                      </p:cBhvr>
                                      <p:to>
                                        <p:strVal val="visible"/>
                                      </p:to>
                                    </p:set>
                                    <p:anim calcmode="lin" valueType="num">
                                      <p:cBhvr>
                                        <p:cTn id="27" dur="500" fill="hold"/>
                                        <p:tgtEl>
                                          <p:spTgt spid="11285"/>
                                        </p:tgtEl>
                                        <p:attrNameLst>
                                          <p:attrName>ppt_w</p:attrName>
                                        </p:attrNameLst>
                                      </p:cBhvr>
                                      <p:tavLst>
                                        <p:tav tm="0">
                                          <p:val>
                                            <p:fltVal val="0"/>
                                          </p:val>
                                        </p:tav>
                                        <p:tav tm="100000">
                                          <p:val>
                                            <p:strVal val="#ppt_w"/>
                                          </p:val>
                                        </p:tav>
                                      </p:tavLst>
                                    </p:anim>
                                    <p:anim calcmode="lin" valueType="num">
                                      <p:cBhvr>
                                        <p:cTn id="28" dur="500" fill="hold"/>
                                        <p:tgtEl>
                                          <p:spTgt spid="11285"/>
                                        </p:tgtEl>
                                        <p:attrNameLst>
                                          <p:attrName>ppt_h</p:attrName>
                                        </p:attrNameLst>
                                      </p:cBhvr>
                                      <p:tavLst>
                                        <p:tav tm="0">
                                          <p:val>
                                            <p:fltVal val="0"/>
                                          </p:val>
                                        </p:tav>
                                        <p:tav tm="100000">
                                          <p:val>
                                            <p:strVal val="#ppt_h"/>
                                          </p:val>
                                        </p:tav>
                                      </p:tavLst>
                                    </p:anim>
                                    <p:animEffect transition="in" filter="fade">
                                      <p:cBhvr>
                                        <p:cTn id="29" dur="500"/>
                                        <p:tgtEl>
                                          <p:spTgt spid="11285"/>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1268"/>
                                        </p:tgtEl>
                                        <p:attrNameLst>
                                          <p:attrName>style.visibility</p:attrName>
                                        </p:attrNameLst>
                                      </p:cBhvr>
                                      <p:to>
                                        <p:strVal val="visible"/>
                                      </p:to>
                                    </p:set>
                                    <p:animEffect transition="in" filter="wipe(left)">
                                      <p:cBhvr>
                                        <p:cTn id="33" dur="500"/>
                                        <p:tgtEl>
                                          <p:spTgt spid="1126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1269"/>
                                        </p:tgtEl>
                                        <p:attrNameLst>
                                          <p:attrName>style.visibility</p:attrName>
                                        </p:attrNameLst>
                                      </p:cBhvr>
                                      <p:to>
                                        <p:strVal val="visible"/>
                                      </p:to>
                                    </p:set>
                                    <p:animEffect transition="in" filter="wipe(left)">
                                      <p:cBhvr>
                                        <p:cTn id="36" dur="500"/>
                                        <p:tgtEl>
                                          <p:spTgt spid="1126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1270"/>
                                        </p:tgtEl>
                                        <p:attrNameLst>
                                          <p:attrName>style.visibility</p:attrName>
                                        </p:attrNameLst>
                                      </p:cBhvr>
                                      <p:to>
                                        <p:strVal val="visible"/>
                                      </p:to>
                                    </p:set>
                                    <p:animEffect transition="in" filter="wipe(left)">
                                      <p:cBhvr>
                                        <p:cTn id="39" dur="500"/>
                                        <p:tgtEl>
                                          <p:spTgt spid="11270"/>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1277"/>
                                        </p:tgtEl>
                                        <p:attrNameLst>
                                          <p:attrName>style.visibility</p:attrName>
                                        </p:attrNameLst>
                                      </p:cBhvr>
                                      <p:to>
                                        <p:strVal val="visible"/>
                                      </p:to>
                                    </p:set>
                                    <p:animEffect transition="in" filter="wipe(right)">
                                      <p:cBhvr>
                                        <p:cTn id="42" dur="500"/>
                                        <p:tgtEl>
                                          <p:spTgt spid="1127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11279"/>
                                        </p:tgtEl>
                                        <p:attrNameLst>
                                          <p:attrName>style.visibility</p:attrName>
                                        </p:attrNameLst>
                                      </p:cBhvr>
                                      <p:to>
                                        <p:strVal val="visible"/>
                                      </p:to>
                                    </p:set>
                                    <p:animEffect transition="in" filter="wipe(right)">
                                      <p:cBhvr>
                                        <p:cTn id="45" dur="500"/>
                                        <p:tgtEl>
                                          <p:spTgt spid="1127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left)">
                                      <p:cBhvr>
                                        <p:cTn id="48" dur="500"/>
                                        <p:tgtEl>
                                          <p:spTgt spid="3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left)">
                                      <p:cBhvr>
                                        <p:cTn id="54" dur="500"/>
                                        <p:tgtEl>
                                          <p:spTgt spid="44"/>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right)">
                                      <p:cBhvr>
                                        <p:cTn id="57" dur="500"/>
                                        <p:tgtEl>
                                          <p:spTgt spid="46"/>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right)">
                                      <p:cBhvr>
                                        <p:cTn id="60" dur="500"/>
                                        <p:tgtEl>
                                          <p:spTgt spid="50"/>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11271"/>
                                        </p:tgtEl>
                                        <p:attrNameLst>
                                          <p:attrName>style.visibility</p:attrName>
                                        </p:attrNameLst>
                                      </p:cBhvr>
                                      <p:to>
                                        <p:strVal val="visible"/>
                                      </p:to>
                                    </p:set>
                                    <p:animEffect transition="in" filter="wipe(left)">
                                      <p:cBhvr>
                                        <p:cTn id="64" dur="500"/>
                                        <p:tgtEl>
                                          <p:spTgt spid="11271"/>
                                        </p:tgtEl>
                                      </p:cBhvr>
                                    </p:animEffect>
                                  </p:childTnLst>
                                </p:cTn>
                              </p:par>
                              <p:par>
                                <p:cTn id="65" presetID="22" presetClass="entr" presetSubtype="8" fill="hold" nodeType="withEffect">
                                  <p:stCondLst>
                                    <p:cond delay="0"/>
                                  </p:stCondLst>
                                  <p:childTnLst>
                                    <p:set>
                                      <p:cBhvr>
                                        <p:cTn id="66" dur="1" fill="hold">
                                          <p:stCondLst>
                                            <p:cond delay="0"/>
                                          </p:stCondLst>
                                        </p:cTn>
                                        <p:tgtEl>
                                          <p:spTgt spid="11272"/>
                                        </p:tgtEl>
                                        <p:attrNameLst>
                                          <p:attrName>style.visibility</p:attrName>
                                        </p:attrNameLst>
                                      </p:cBhvr>
                                      <p:to>
                                        <p:strVal val="visible"/>
                                      </p:to>
                                    </p:set>
                                    <p:animEffect transition="in" filter="wipe(left)">
                                      <p:cBhvr>
                                        <p:cTn id="67" dur="500"/>
                                        <p:tgtEl>
                                          <p:spTgt spid="11272"/>
                                        </p:tgtEl>
                                      </p:cBhvr>
                                    </p:animEffect>
                                  </p:childTnLst>
                                </p:cTn>
                              </p:par>
                              <p:par>
                                <p:cTn id="68" presetID="22" presetClass="entr" presetSubtype="8" fill="hold" nodeType="withEffect">
                                  <p:stCondLst>
                                    <p:cond delay="0"/>
                                  </p:stCondLst>
                                  <p:childTnLst>
                                    <p:set>
                                      <p:cBhvr>
                                        <p:cTn id="69" dur="1" fill="hold">
                                          <p:stCondLst>
                                            <p:cond delay="0"/>
                                          </p:stCondLst>
                                        </p:cTn>
                                        <p:tgtEl>
                                          <p:spTgt spid="11273"/>
                                        </p:tgtEl>
                                        <p:attrNameLst>
                                          <p:attrName>style.visibility</p:attrName>
                                        </p:attrNameLst>
                                      </p:cBhvr>
                                      <p:to>
                                        <p:strVal val="visible"/>
                                      </p:to>
                                    </p:set>
                                    <p:animEffect transition="in" filter="wipe(left)">
                                      <p:cBhvr>
                                        <p:cTn id="70" dur="500"/>
                                        <p:tgtEl>
                                          <p:spTgt spid="11273"/>
                                        </p:tgtEl>
                                      </p:cBhvr>
                                    </p:animEffect>
                                  </p:childTnLst>
                                </p:cTn>
                              </p:par>
                              <p:par>
                                <p:cTn id="71" presetID="22" presetClass="entr" presetSubtype="2" fill="hold" nodeType="withEffect">
                                  <p:stCondLst>
                                    <p:cond delay="0"/>
                                  </p:stCondLst>
                                  <p:childTnLst>
                                    <p:set>
                                      <p:cBhvr>
                                        <p:cTn id="72" dur="1" fill="hold">
                                          <p:stCondLst>
                                            <p:cond delay="0"/>
                                          </p:stCondLst>
                                        </p:cTn>
                                        <p:tgtEl>
                                          <p:spTgt spid="11280"/>
                                        </p:tgtEl>
                                        <p:attrNameLst>
                                          <p:attrName>style.visibility</p:attrName>
                                        </p:attrNameLst>
                                      </p:cBhvr>
                                      <p:to>
                                        <p:strVal val="visible"/>
                                      </p:to>
                                    </p:set>
                                    <p:animEffect transition="in" filter="wipe(right)">
                                      <p:cBhvr>
                                        <p:cTn id="73" dur="500"/>
                                        <p:tgtEl>
                                          <p:spTgt spid="11280"/>
                                        </p:tgtEl>
                                      </p:cBhvr>
                                    </p:animEffect>
                                  </p:childTnLst>
                                </p:cTn>
                              </p:par>
                              <p:par>
                                <p:cTn id="74" presetID="22" presetClass="entr" presetSubtype="2" fill="hold" nodeType="withEffect">
                                  <p:stCondLst>
                                    <p:cond delay="0"/>
                                  </p:stCondLst>
                                  <p:childTnLst>
                                    <p:set>
                                      <p:cBhvr>
                                        <p:cTn id="75" dur="1" fill="hold">
                                          <p:stCondLst>
                                            <p:cond delay="0"/>
                                          </p:stCondLst>
                                        </p:cTn>
                                        <p:tgtEl>
                                          <p:spTgt spid="11281"/>
                                        </p:tgtEl>
                                        <p:attrNameLst>
                                          <p:attrName>style.visibility</p:attrName>
                                        </p:attrNameLst>
                                      </p:cBhvr>
                                      <p:to>
                                        <p:strVal val="visible"/>
                                      </p:to>
                                    </p:set>
                                    <p:animEffect transition="in" filter="wipe(right)">
                                      <p:cBhvr>
                                        <p:cTn id="76" dur="500"/>
                                        <p:tgtEl>
                                          <p:spTgt spid="11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69" grpId="0" animBg="1"/>
      <p:bldP spid="11270" grpId="0" animBg="1"/>
      <p:bldP spid="11274" grpId="0" animBg="1"/>
      <p:bldP spid="11275" grpId="0" animBg="1"/>
      <p:bldP spid="11276" grpId="0" animBg="1"/>
      <p:bldP spid="11277" grpId="0" animBg="1"/>
      <p:bldP spid="11279" grpId="0" animBg="1"/>
      <p:bldP spid="11283" grpId="0" animBg="1"/>
      <p:bldP spid="11285" grpId="0" animBg="1"/>
      <p:bldP spid="38" grpId="0"/>
      <p:bldP spid="42" grpId="0"/>
      <p:bldP spid="44" grpId="0"/>
      <p:bldP spid="46" grpId="0"/>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kern="0" dirty="0">
                <a:solidFill>
                  <a:srgbClr val="FF0000"/>
                </a:solidFill>
              </a:rPr>
              <a:t>分词系统研究</a:t>
            </a:r>
            <a:endParaRPr lang="zh-CN" altLang="en-US" dirty="0"/>
          </a:p>
        </p:txBody>
      </p:sp>
      <p:sp>
        <p:nvSpPr>
          <p:cNvPr id="22" name="任意多边形 21"/>
          <p:cNvSpPr/>
          <p:nvPr/>
        </p:nvSpPr>
        <p:spPr bwMode="auto">
          <a:xfrm>
            <a:off x="1064525" y="2049428"/>
            <a:ext cx="511338" cy="516267"/>
          </a:xfrm>
          <a:custGeom>
            <a:avLst/>
            <a:gdLst>
              <a:gd name="connsiteX0" fmla="*/ 154927 w 406684"/>
              <a:gd name="connsiteY0" fmla="*/ 127389 h 406684"/>
              <a:gd name="connsiteX1" fmla="*/ 154927 w 406684"/>
              <a:gd name="connsiteY1" fmla="*/ 289314 h 406684"/>
              <a:gd name="connsiteX2" fmla="*/ 294518 w 406684"/>
              <a:gd name="connsiteY2" fmla="*/ 208352 h 406684"/>
              <a:gd name="connsiteX3" fmla="*/ 203342 w 406684"/>
              <a:gd name="connsiteY3" fmla="*/ 0 h 406684"/>
              <a:gd name="connsiteX4" fmla="*/ 406684 w 406684"/>
              <a:gd name="connsiteY4" fmla="*/ 203342 h 406684"/>
              <a:gd name="connsiteX5" fmla="*/ 203342 w 406684"/>
              <a:gd name="connsiteY5" fmla="*/ 406684 h 406684"/>
              <a:gd name="connsiteX6" fmla="*/ 0 w 406684"/>
              <a:gd name="connsiteY6" fmla="*/ 203342 h 406684"/>
              <a:gd name="connsiteX7" fmla="*/ 203342 w 406684"/>
              <a:gd name="connsiteY7" fmla="*/ 0 h 40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84" h="406684">
                <a:moveTo>
                  <a:pt x="154927" y="127389"/>
                </a:moveTo>
                <a:lnTo>
                  <a:pt x="154927" y="289314"/>
                </a:lnTo>
                <a:lnTo>
                  <a:pt x="294518" y="208352"/>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文本框 22"/>
          <p:cNvSpPr txBox="1"/>
          <p:nvPr/>
        </p:nvSpPr>
        <p:spPr>
          <a:xfrm>
            <a:off x="2201202" y="2565842"/>
            <a:ext cx="6776577" cy="1015663"/>
          </a:xfrm>
          <a:prstGeom prst="rect">
            <a:avLst/>
          </a:prstGeom>
        </p:spPr>
        <p:txBody>
          <a:bodyPr wrap="square">
            <a:spAutoFit/>
          </a:bodyPr>
          <a:lstStyle>
            <a:defPPr>
              <a:defRPr lang="zh-CN"/>
            </a:defPPr>
            <a:lvl1pPr>
              <a:defRPr>
                <a:solidFill>
                  <a:schemeClr val="bg1"/>
                </a:solidFill>
                <a:latin typeface="SimSun" panose="02010600030101010101" pitchFamily="2" charset="-122"/>
                <a:ea typeface="SimSun" panose="02010600030101010101" pitchFamily="2" charset="-122"/>
              </a:defRPr>
            </a:lvl1pPr>
          </a:lstStyle>
          <a:p>
            <a:r>
              <a:rPr lang="en-US" altLang="zh-CN" sz="2000" dirty="0"/>
              <a:t>CDWS </a:t>
            </a:r>
            <a:r>
              <a:rPr lang="zh-CN" altLang="en-US" sz="2000" dirty="0"/>
              <a:t>分词</a:t>
            </a:r>
            <a:r>
              <a:rPr lang="zh-CN" altLang="en-US" sz="2000" dirty="0" smtClean="0"/>
              <a:t>系统、</a:t>
            </a:r>
            <a:r>
              <a:rPr lang="zh-CN" altLang="en-US" sz="2000" dirty="0"/>
              <a:t>汉语自动分词系统 － </a:t>
            </a:r>
            <a:r>
              <a:rPr lang="en-US" altLang="zh-CN" sz="2000" dirty="0" smtClean="0"/>
              <a:t>NEWS</a:t>
            </a:r>
            <a:r>
              <a:rPr lang="zh-CN" altLang="en-US" sz="2000" dirty="0"/>
              <a:t>、</a:t>
            </a:r>
            <a:r>
              <a:rPr lang="zh-CN" altLang="en-US" sz="2000" dirty="0" smtClean="0"/>
              <a:t>书</a:t>
            </a:r>
            <a:r>
              <a:rPr lang="zh-CN" altLang="en-US" sz="2000" dirty="0"/>
              <a:t>面汉语自动</a:t>
            </a:r>
            <a:r>
              <a:rPr lang="zh-CN" altLang="en-US" sz="2000" dirty="0" smtClean="0"/>
              <a:t>分词</a:t>
            </a:r>
            <a:r>
              <a:rPr lang="zh-CN" altLang="en-US" sz="2000" dirty="0"/>
              <a:t>专家系</a:t>
            </a:r>
            <a:r>
              <a:rPr lang="zh-CN" altLang="en-US" sz="2000" dirty="0" smtClean="0"/>
              <a:t>统</a:t>
            </a:r>
            <a:r>
              <a:rPr lang="zh-CN" altLang="en-US" sz="2000" dirty="0"/>
              <a:t/>
            </a:r>
            <a:br>
              <a:rPr lang="zh-CN" altLang="en-US" sz="2000" dirty="0"/>
            </a:br>
            <a:endParaRPr lang="zh-CN" altLang="en-US" sz="2000" dirty="0"/>
          </a:p>
        </p:txBody>
      </p:sp>
      <p:sp>
        <p:nvSpPr>
          <p:cNvPr id="25" name="Rectangle 36"/>
          <p:cNvSpPr>
            <a:spLocks noChangeArrowheads="1"/>
          </p:cNvSpPr>
          <p:nvPr/>
        </p:nvSpPr>
        <p:spPr bwMode="auto">
          <a:xfrm>
            <a:off x="1512293" y="2009417"/>
            <a:ext cx="34772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3200" b="1" dirty="0">
                <a:solidFill>
                  <a:srgbClr val="31FCE9"/>
                </a:solidFill>
                <a:latin typeface="+mn-ea"/>
                <a:sym typeface="Arial" pitchFamily="34" charset="0"/>
              </a:rPr>
              <a:t>早</a:t>
            </a:r>
            <a:r>
              <a:rPr lang="zh-CN" altLang="en-US" sz="3200" b="1" dirty="0" smtClean="0">
                <a:solidFill>
                  <a:srgbClr val="31FCE9"/>
                </a:solidFill>
                <a:latin typeface="+mn-ea"/>
                <a:sym typeface="Arial" pitchFamily="34" charset="0"/>
              </a:rPr>
              <a:t>期自动分词系统</a:t>
            </a:r>
            <a:endParaRPr lang="zh-CN" altLang="en-US" sz="3200" b="1" dirty="0">
              <a:solidFill>
                <a:srgbClr val="31FCE9"/>
              </a:solidFill>
              <a:latin typeface="+mn-ea"/>
              <a:sym typeface="Arial" pitchFamily="34" charset="0"/>
            </a:endParaRPr>
          </a:p>
        </p:txBody>
      </p:sp>
      <p:sp>
        <p:nvSpPr>
          <p:cNvPr id="27" name="任意多边形 26"/>
          <p:cNvSpPr/>
          <p:nvPr/>
        </p:nvSpPr>
        <p:spPr bwMode="auto">
          <a:xfrm>
            <a:off x="1064525" y="3418029"/>
            <a:ext cx="511338" cy="515279"/>
          </a:xfrm>
          <a:custGeom>
            <a:avLst/>
            <a:gdLst>
              <a:gd name="connsiteX0" fmla="*/ 154927 w 406684"/>
              <a:gd name="connsiteY0" fmla="*/ 127389 h 406684"/>
              <a:gd name="connsiteX1" fmla="*/ 154927 w 406684"/>
              <a:gd name="connsiteY1" fmla="*/ 289314 h 406684"/>
              <a:gd name="connsiteX2" fmla="*/ 294518 w 406684"/>
              <a:gd name="connsiteY2" fmla="*/ 208352 h 406684"/>
              <a:gd name="connsiteX3" fmla="*/ 203342 w 406684"/>
              <a:gd name="connsiteY3" fmla="*/ 0 h 406684"/>
              <a:gd name="connsiteX4" fmla="*/ 406684 w 406684"/>
              <a:gd name="connsiteY4" fmla="*/ 203342 h 406684"/>
              <a:gd name="connsiteX5" fmla="*/ 203342 w 406684"/>
              <a:gd name="connsiteY5" fmla="*/ 406684 h 406684"/>
              <a:gd name="connsiteX6" fmla="*/ 0 w 406684"/>
              <a:gd name="connsiteY6" fmla="*/ 203342 h 406684"/>
              <a:gd name="connsiteX7" fmla="*/ 203342 w 406684"/>
              <a:gd name="connsiteY7" fmla="*/ 0 h 40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84" h="406684">
                <a:moveTo>
                  <a:pt x="154927" y="127389"/>
                </a:moveTo>
                <a:lnTo>
                  <a:pt x="154927" y="289314"/>
                </a:lnTo>
                <a:lnTo>
                  <a:pt x="294518" y="208352"/>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8" name="Rectangle 36"/>
          <p:cNvSpPr>
            <a:spLocks noChangeArrowheads="1"/>
          </p:cNvSpPr>
          <p:nvPr/>
        </p:nvSpPr>
        <p:spPr bwMode="auto">
          <a:xfrm>
            <a:off x="1575863" y="3348534"/>
            <a:ext cx="26548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1FCE9"/>
                </a:solidFill>
                <a:latin typeface="+mn-ea"/>
                <a:sym typeface="Arial" pitchFamily="34" charset="0"/>
              </a:rPr>
              <a:t>现代分词系统</a:t>
            </a:r>
          </a:p>
        </p:txBody>
      </p:sp>
      <p:sp>
        <p:nvSpPr>
          <p:cNvPr id="8" name="矩形 7"/>
          <p:cNvSpPr/>
          <p:nvPr/>
        </p:nvSpPr>
        <p:spPr>
          <a:xfrm>
            <a:off x="2208349" y="3993561"/>
            <a:ext cx="6096000" cy="1015663"/>
          </a:xfrm>
          <a:prstGeom prst="rect">
            <a:avLst/>
          </a:prstGeom>
        </p:spPr>
        <p:txBody>
          <a:bodyPr>
            <a:spAutoFit/>
          </a:bodyPr>
          <a:lstStyle/>
          <a:p>
            <a:r>
              <a:rPr lang="zh-CN" altLang="en-US" sz="2000" dirty="0">
                <a:solidFill>
                  <a:schemeClr val="bg1"/>
                </a:solidFill>
                <a:latin typeface="SimSun" panose="02010600030101010101" pitchFamily="2" charset="-122"/>
                <a:ea typeface="SimSun" panose="02010600030101010101" pitchFamily="2" charset="-122"/>
              </a:rPr>
              <a:t>中国科学院计算所汉语词法分析系统 </a:t>
            </a:r>
            <a:r>
              <a:rPr lang="en-US" altLang="zh-CN" sz="2000" dirty="0">
                <a:solidFill>
                  <a:schemeClr val="bg1"/>
                </a:solidFill>
                <a:latin typeface="SimSun" panose="02010600030101010101" pitchFamily="2" charset="-122"/>
                <a:ea typeface="SimSun" panose="02010600030101010101" pitchFamily="2" charset="-122"/>
              </a:rPr>
              <a:t>ICTCLAS </a:t>
            </a:r>
            <a:r>
              <a:rPr lang="en-US" altLang="zh-CN" sz="2000" dirty="0" err="1">
                <a:solidFill>
                  <a:schemeClr val="bg1"/>
                </a:solidFill>
                <a:latin typeface="SimSun" panose="02010600030101010101" pitchFamily="2" charset="-122"/>
                <a:ea typeface="SimSun" panose="02010600030101010101" pitchFamily="2" charset="-122"/>
              </a:rPr>
              <a:t>ICTCLAS</a:t>
            </a:r>
            <a:r>
              <a:rPr lang="en-US" altLang="zh-CN" sz="2000" dirty="0">
                <a:solidFill>
                  <a:schemeClr val="bg1"/>
                </a:solidFill>
                <a:latin typeface="SimSun" panose="02010600030101010101" pitchFamily="2" charset="-122"/>
                <a:ea typeface="SimSun" panose="02010600030101010101" pitchFamily="2" charset="-122"/>
              </a:rPr>
              <a:t> </a:t>
            </a:r>
            <a:r>
              <a:rPr lang="zh-CN" altLang="en-US" sz="2000" dirty="0">
                <a:solidFill>
                  <a:schemeClr val="bg1"/>
                </a:solidFill>
                <a:latin typeface="SimSun" panose="02010600030101010101" pitchFamily="2" charset="-122"/>
                <a:ea typeface="SimSun" panose="02010600030101010101" pitchFamily="2" charset="-122"/>
              </a:rPr>
              <a:t/>
            </a:r>
            <a:br>
              <a:rPr lang="zh-CN" altLang="en-US" sz="2000" dirty="0">
                <a:solidFill>
                  <a:schemeClr val="bg1"/>
                </a:solidFill>
                <a:latin typeface="SimSun" panose="02010600030101010101" pitchFamily="2" charset="-122"/>
                <a:ea typeface="SimSun" panose="02010600030101010101" pitchFamily="2" charset="-122"/>
              </a:rPr>
            </a:br>
            <a:endParaRPr lang="zh-CN" altLang="en-US" sz="2000" dirty="0">
              <a:solidFill>
                <a:schemeClr val="bg1"/>
              </a:solidFill>
              <a:latin typeface="SimSun" panose="02010600030101010101" pitchFamily="2" charset="-122"/>
              <a:ea typeface="SimSun" panose="02010600030101010101" pitchFamily="2" charset="-122"/>
            </a:endParaRPr>
          </a:p>
        </p:txBody>
      </p:sp>
      <p:sp>
        <p:nvSpPr>
          <p:cNvPr id="9" name="矩形 8"/>
          <p:cNvSpPr/>
          <p:nvPr/>
        </p:nvSpPr>
        <p:spPr>
          <a:xfrm>
            <a:off x="2201202" y="4928461"/>
            <a:ext cx="6096000" cy="707886"/>
          </a:xfrm>
          <a:prstGeom prst="rect">
            <a:avLst/>
          </a:prstGeom>
        </p:spPr>
        <p:txBody>
          <a:bodyPr>
            <a:spAutoFit/>
          </a:bodyPr>
          <a:lstStyle/>
          <a:p>
            <a:r>
              <a:rPr lang="zh-CN" altLang="en-US" sz="2000" dirty="0">
                <a:solidFill>
                  <a:schemeClr val="bg1"/>
                </a:solidFill>
                <a:latin typeface="SimSun" panose="02010600030101010101" pitchFamily="2" charset="-122"/>
                <a:ea typeface="SimSun" panose="02010600030101010101" pitchFamily="2" charset="-122"/>
              </a:rPr>
              <a:t>海量智能分词研究版 </a:t>
            </a:r>
            <a:br>
              <a:rPr lang="zh-CN" altLang="en-US" sz="2000" dirty="0">
                <a:solidFill>
                  <a:schemeClr val="bg1"/>
                </a:solidFill>
                <a:latin typeface="SimSun" panose="02010600030101010101" pitchFamily="2" charset="-122"/>
                <a:ea typeface="SimSun" panose="02010600030101010101" pitchFamily="2" charset="-122"/>
              </a:rPr>
            </a:br>
            <a:endParaRPr lang="zh-CN" altLang="en-US" sz="2000" dirty="0">
              <a:solidFill>
                <a:schemeClr val="bg1"/>
              </a:solidFill>
              <a:latin typeface="SimSun" panose="02010600030101010101" pitchFamily="2" charset="-122"/>
              <a:ea typeface="SimSun" panose="02010600030101010101" pitchFamily="2" charset="-122"/>
            </a:endParaRPr>
          </a:p>
        </p:txBody>
      </p:sp>
      <p:grpSp>
        <p:nvGrpSpPr>
          <p:cNvPr id="29" name="组合 28"/>
          <p:cNvGrpSpPr/>
          <p:nvPr/>
        </p:nvGrpSpPr>
        <p:grpSpPr>
          <a:xfrm>
            <a:off x="1749252" y="4006011"/>
            <a:ext cx="459097" cy="418543"/>
            <a:chOff x="6270625" y="4710906"/>
            <a:chExt cx="914400" cy="914400"/>
          </a:xfrm>
        </p:grpSpPr>
        <p:sp>
          <p:nvSpPr>
            <p:cNvPr id="30" name="椭圆 86"/>
            <p:cNvSpPr>
              <a:spLocks noChangeArrowheads="1"/>
            </p:cNvSpPr>
            <p:nvPr/>
          </p:nvSpPr>
          <p:spPr bwMode="auto">
            <a:xfrm>
              <a:off x="6270625" y="4710906"/>
              <a:ext cx="914400" cy="914400"/>
            </a:xfrm>
            <a:prstGeom prst="ellipse">
              <a:avLst/>
            </a:prstGeom>
            <a:solidFill>
              <a:srgbClr val="FCFCFC">
                <a:alpha val="3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367"/>
            <p:cNvSpPr>
              <a:spLocks noEditPoints="1"/>
            </p:cNvSpPr>
            <p:nvPr/>
          </p:nvSpPr>
          <p:spPr bwMode="auto">
            <a:xfrm>
              <a:off x="6564313" y="4993481"/>
              <a:ext cx="327025" cy="349250"/>
            </a:xfrm>
            <a:custGeom>
              <a:avLst/>
              <a:gdLst>
                <a:gd name="T0" fmla="*/ 370963058 w 269"/>
                <a:gd name="T1" fmla="*/ 282350435 h 288"/>
                <a:gd name="T2" fmla="*/ 345838055 w 269"/>
                <a:gd name="T3" fmla="*/ 307350914 h 288"/>
                <a:gd name="T4" fmla="*/ 345838055 w 269"/>
                <a:gd name="T5" fmla="*/ 310291648 h 288"/>
                <a:gd name="T6" fmla="*/ 297066349 w 269"/>
                <a:gd name="T7" fmla="*/ 342644567 h 288"/>
                <a:gd name="T8" fmla="*/ 236470683 w 269"/>
                <a:gd name="T9" fmla="*/ 352938953 h 288"/>
                <a:gd name="T10" fmla="*/ 218735960 w 269"/>
                <a:gd name="T11" fmla="*/ 274997995 h 288"/>
                <a:gd name="T12" fmla="*/ 215779362 w 269"/>
                <a:gd name="T13" fmla="*/ 177940450 h 288"/>
                <a:gd name="T14" fmla="*/ 285242389 w 269"/>
                <a:gd name="T15" fmla="*/ 177940450 h 288"/>
                <a:gd name="T16" fmla="*/ 311845691 w 269"/>
                <a:gd name="T17" fmla="*/ 172057770 h 288"/>
                <a:gd name="T18" fmla="*/ 328103332 w 269"/>
                <a:gd name="T19" fmla="*/ 180881183 h 288"/>
                <a:gd name="T20" fmla="*/ 348794653 w 269"/>
                <a:gd name="T21" fmla="*/ 160292411 h 288"/>
                <a:gd name="T22" fmla="*/ 328103332 w 269"/>
                <a:gd name="T23" fmla="*/ 139704851 h 288"/>
                <a:gd name="T24" fmla="*/ 310367392 w 269"/>
                <a:gd name="T25" fmla="*/ 148528264 h 288"/>
                <a:gd name="T26" fmla="*/ 214301063 w 269"/>
                <a:gd name="T27" fmla="*/ 148528264 h 288"/>
                <a:gd name="T28" fmla="*/ 212823980 w 269"/>
                <a:gd name="T29" fmla="*/ 99999491 h 288"/>
                <a:gd name="T30" fmla="*/ 249771726 w 269"/>
                <a:gd name="T31" fmla="*/ 51470719 h 288"/>
                <a:gd name="T32" fmla="*/ 198044638 w 269"/>
                <a:gd name="T33" fmla="*/ 0 h 288"/>
                <a:gd name="T34" fmla="*/ 146316334 w 269"/>
                <a:gd name="T35" fmla="*/ 51470719 h 288"/>
                <a:gd name="T36" fmla="*/ 183265296 w 269"/>
                <a:gd name="T37" fmla="*/ 99999491 h 288"/>
                <a:gd name="T38" fmla="*/ 181786997 w 269"/>
                <a:gd name="T39" fmla="*/ 148528264 h 288"/>
                <a:gd name="T40" fmla="*/ 85720668 w 269"/>
                <a:gd name="T41" fmla="*/ 148528264 h 288"/>
                <a:gd name="T42" fmla="*/ 67984729 w 269"/>
                <a:gd name="T43" fmla="*/ 139704851 h 288"/>
                <a:gd name="T44" fmla="*/ 47294623 w 269"/>
                <a:gd name="T45" fmla="*/ 160292411 h 288"/>
                <a:gd name="T46" fmla="*/ 67984729 w 269"/>
                <a:gd name="T47" fmla="*/ 180881183 h 288"/>
                <a:gd name="T48" fmla="*/ 84242369 w 269"/>
                <a:gd name="T49" fmla="*/ 172057770 h 288"/>
                <a:gd name="T50" fmla="*/ 112323970 w 269"/>
                <a:gd name="T51" fmla="*/ 177940450 h 288"/>
                <a:gd name="T52" fmla="*/ 180308699 w 269"/>
                <a:gd name="T53" fmla="*/ 177940450 h 288"/>
                <a:gd name="T54" fmla="*/ 177353316 w 269"/>
                <a:gd name="T55" fmla="*/ 274997995 h 288"/>
                <a:gd name="T56" fmla="*/ 161095676 w 269"/>
                <a:gd name="T57" fmla="*/ 351467980 h 288"/>
                <a:gd name="T58" fmla="*/ 87198967 w 269"/>
                <a:gd name="T59" fmla="*/ 333821154 h 288"/>
                <a:gd name="T60" fmla="*/ 50250005 w 269"/>
                <a:gd name="T61" fmla="*/ 311762621 h 288"/>
                <a:gd name="T62" fmla="*/ 51728304 w 269"/>
                <a:gd name="T63" fmla="*/ 307350914 h 288"/>
                <a:gd name="T64" fmla="*/ 25125003 w 269"/>
                <a:gd name="T65" fmla="*/ 282350435 h 288"/>
                <a:gd name="T66" fmla="*/ 0 w 269"/>
                <a:gd name="T67" fmla="*/ 307350914 h 288"/>
                <a:gd name="T68" fmla="*/ 25125003 w 269"/>
                <a:gd name="T69" fmla="*/ 333821154 h 288"/>
                <a:gd name="T70" fmla="*/ 31036982 w 269"/>
                <a:gd name="T71" fmla="*/ 332350181 h 288"/>
                <a:gd name="T72" fmla="*/ 70941327 w 269"/>
                <a:gd name="T73" fmla="*/ 363232127 h 288"/>
                <a:gd name="T74" fmla="*/ 150750015 w 269"/>
                <a:gd name="T75" fmla="*/ 401467726 h 288"/>
                <a:gd name="T76" fmla="*/ 199521721 w 269"/>
                <a:gd name="T77" fmla="*/ 423526259 h 288"/>
                <a:gd name="T78" fmla="*/ 245338045 w 269"/>
                <a:gd name="T79" fmla="*/ 401467726 h 288"/>
                <a:gd name="T80" fmla="*/ 325146734 w 269"/>
                <a:gd name="T81" fmla="*/ 363232127 h 288"/>
                <a:gd name="T82" fmla="*/ 365051078 w 269"/>
                <a:gd name="T83" fmla="*/ 332350181 h 288"/>
                <a:gd name="T84" fmla="*/ 370963058 w 269"/>
                <a:gd name="T85" fmla="*/ 333821154 h 288"/>
                <a:gd name="T86" fmla="*/ 397566359 w 269"/>
                <a:gd name="T87" fmla="*/ 307350914 h 288"/>
                <a:gd name="T88" fmla="*/ 370963058 w 269"/>
                <a:gd name="T89" fmla="*/ 282350435 h 288"/>
                <a:gd name="T90" fmla="*/ 169963038 w 269"/>
                <a:gd name="T91" fmla="*/ 51470719 h 288"/>
                <a:gd name="T92" fmla="*/ 198044638 w 269"/>
                <a:gd name="T93" fmla="*/ 23529506 h 288"/>
                <a:gd name="T94" fmla="*/ 224646724 w 269"/>
                <a:gd name="T95" fmla="*/ 51470719 h 288"/>
                <a:gd name="T96" fmla="*/ 198044638 w 269"/>
                <a:gd name="T97" fmla="*/ 77940958 h 288"/>
                <a:gd name="T98" fmla="*/ 169963038 w 269"/>
                <a:gd name="T99" fmla="*/ 51470719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 name="组合 31"/>
          <p:cNvGrpSpPr/>
          <p:nvPr/>
        </p:nvGrpSpPr>
        <p:grpSpPr>
          <a:xfrm>
            <a:off x="1749252" y="4902735"/>
            <a:ext cx="459097" cy="418543"/>
            <a:chOff x="6270625" y="4710906"/>
            <a:chExt cx="914400" cy="914400"/>
          </a:xfrm>
        </p:grpSpPr>
        <p:sp>
          <p:nvSpPr>
            <p:cNvPr id="33" name="椭圆 86"/>
            <p:cNvSpPr>
              <a:spLocks noChangeArrowheads="1"/>
            </p:cNvSpPr>
            <p:nvPr/>
          </p:nvSpPr>
          <p:spPr bwMode="auto">
            <a:xfrm>
              <a:off x="6270625" y="4710906"/>
              <a:ext cx="914400" cy="914400"/>
            </a:xfrm>
            <a:prstGeom prst="ellipse">
              <a:avLst/>
            </a:prstGeom>
            <a:solidFill>
              <a:srgbClr val="FCFCFC">
                <a:alpha val="3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367"/>
            <p:cNvSpPr>
              <a:spLocks noEditPoints="1"/>
            </p:cNvSpPr>
            <p:nvPr/>
          </p:nvSpPr>
          <p:spPr bwMode="auto">
            <a:xfrm>
              <a:off x="6564313" y="4993481"/>
              <a:ext cx="327025" cy="349250"/>
            </a:xfrm>
            <a:custGeom>
              <a:avLst/>
              <a:gdLst>
                <a:gd name="T0" fmla="*/ 370963058 w 269"/>
                <a:gd name="T1" fmla="*/ 282350435 h 288"/>
                <a:gd name="T2" fmla="*/ 345838055 w 269"/>
                <a:gd name="T3" fmla="*/ 307350914 h 288"/>
                <a:gd name="T4" fmla="*/ 345838055 w 269"/>
                <a:gd name="T5" fmla="*/ 310291648 h 288"/>
                <a:gd name="T6" fmla="*/ 297066349 w 269"/>
                <a:gd name="T7" fmla="*/ 342644567 h 288"/>
                <a:gd name="T8" fmla="*/ 236470683 w 269"/>
                <a:gd name="T9" fmla="*/ 352938953 h 288"/>
                <a:gd name="T10" fmla="*/ 218735960 w 269"/>
                <a:gd name="T11" fmla="*/ 274997995 h 288"/>
                <a:gd name="T12" fmla="*/ 215779362 w 269"/>
                <a:gd name="T13" fmla="*/ 177940450 h 288"/>
                <a:gd name="T14" fmla="*/ 285242389 w 269"/>
                <a:gd name="T15" fmla="*/ 177940450 h 288"/>
                <a:gd name="T16" fmla="*/ 311845691 w 269"/>
                <a:gd name="T17" fmla="*/ 172057770 h 288"/>
                <a:gd name="T18" fmla="*/ 328103332 w 269"/>
                <a:gd name="T19" fmla="*/ 180881183 h 288"/>
                <a:gd name="T20" fmla="*/ 348794653 w 269"/>
                <a:gd name="T21" fmla="*/ 160292411 h 288"/>
                <a:gd name="T22" fmla="*/ 328103332 w 269"/>
                <a:gd name="T23" fmla="*/ 139704851 h 288"/>
                <a:gd name="T24" fmla="*/ 310367392 w 269"/>
                <a:gd name="T25" fmla="*/ 148528264 h 288"/>
                <a:gd name="T26" fmla="*/ 214301063 w 269"/>
                <a:gd name="T27" fmla="*/ 148528264 h 288"/>
                <a:gd name="T28" fmla="*/ 212823980 w 269"/>
                <a:gd name="T29" fmla="*/ 99999491 h 288"/>
                <a:gd name="T30" fmla="*/ 249771726 w 269"/>
                <a:gd name="T31" fmla="*/ 51470719 h 288"/>
                <a:gd name="T32" fmla="*/ 198044638 w 269"/>
                <a:gd name="T33" fmla="*/ 0 h 288"/>
                <a:gd name="T34" fmla="*/ 146316334 w 269"/>
                <a:gd name="T35" fmla="*/ 51470719 h 288"/>
                <a:gd name="T36" fmla="*/ 183265296 w 269"/>
                <a:gd name="T37" fmla="*/ 99999491 h 288"/>
                <a:gd name="T38" fmla="*/ 181786997 w 269"/>
                <a:gd name="T39" fmla="*/ 148528264 h 288"/>
                <a:gd name="T40" fmla="*/ 85720668 w 269"/>
                <a:gd name="T41" fmla="*/ 148528264 h 288"/>
                <a:gd name="T42" fmla="*/ 67984729 w 269"/>
                <a:gd name="T43" fmla="*/ 139704851 h 288"/>
                <a:gd name="T44" fmla="*/ 47294623 w 269"/>
                <a:gd name="T45" fmla="*/ 160292411 h 288"/>
                <a:gd name="T46" fmla="*/ 67984729 w 269"/>
                <a:gd name="T47" fmla="*/ 180881183 h 288"/>
                <a:gd name="T48" fmla="*/ 84242369 w 269"/>
                <a:gd name="T49" fmla="*/ 172057770 h 288"/>
                <a:gd name="T50" fmla="*/ 112323970 w 269"/>
                <a:gd name="T51" fmla="*/ 177940450 h 288"/>
                <a:gd name="T52" fmla="*/ 180308699 w 269"/>
                <a:gd name="T53" fmla="*/ 177940450 h 288"/>
                <a:gd name="T54" fmla="*/ 177353316 w 269"/>
                <a:gd name="T55" fmla="*/ 274997995 h 288"/>
                <a:gd name="T56" fmla="*/ 161095676 w 269"/>
                <a:gd name="T57" fmla="*/ 351467980 h 288"/>
                <a:gd name="T58" fmla="*/ 87198967 w 269"/>
                <a:gd name="T59" fmla="*/ 333821154 h 288"/>
                <a:gd name="T60" fmla="*/ 50250005 w 269"/>
                <a:gd name="T61" fmla="*/ 311762621 h 288"/>
                <a:gd name="T62" fmla="*/ 51728304 w 269"/>
                <a:gd name="T63" fmla="*/ 307350914 h 288"/>
                <a:gd name="T64" fmla="*/ 25125003 w 269"/>
                <a:gd name="T65" fmla="*/ 282350435 h 288"/>
                <a:gd name="T66" fmla="*/ 0 w 269"/>
                <a:gd name="T67" fmla="*/ 307350914 h 288"/>
                <a:gd name="T68" fmla="*/ 25125003 w 269"/>
                <a:gd name="T69" fmla="*/ 333821154 h 288"/>
                <a:gd name="T70" fmla="*/ 31036982 w 269"/>
                <a:gd name="T71" fmla="*/ 332350181 h 288"/>
                <a:gd name="T72" fmla="*/ 70941327 w 269"/>
                <a:gd name="T73" fmla="*/ 363232127 h 288"/>
                <a:gd name="T74" fmla="*/ 150750015 w 269"/>
                <a:gd name="T75" fmla="*/ 401467726 h 288"/>
                <a:gd name="T76" fmla="*/ 199521721 w 269"/>
                <a:gd name="T77" fmla="*/ 423526259 h 288"/>
                <a:gd name="T78" fmla="*/ 245338045 w 269"/>
                <a:gd name="T79" fmla="*/ 401467726 h 288"/>
                <a:gd name="T80" fmla="*/ 325146734 w 269"/>
                <a:gd name="T81" fmla="*/ 363232127 h 288"/>
                <a:gd name="T82" fmla="*/ 365051078 w 269"/>
                <a:gd name="T83" fmla="*/ 332350181 h 288"/>
                <a:gd name="T84" fmla="*/ 370963058 w 269"/>
                <a:gd name="T85" fmla="*/ 333821154 h 288"/>
                <a:gd name="T86" fmla="*/ 397566359 w 269"/>
                <a:gd name="T87" fmla="*/ 307350914 h 288"/>
                <a:gd name="T88" fmla="*/ 370963058 w 269"/>
                <a:gd name="T89" fmla="*/ 282350435 h 288"/>
                <a:gd name="T90" fmla="*/ 169963038 w 269"/>
                <a:gd name="T91" fmla="*/ 51470719 h 288"/>
                <a:gd name="T92" fmla="*/ 198044638 w 269"/>
                <a:gd name="T93" fmla="*/ 23529506 h 288"/>
                <a:gd name="T94" fmla="*/ 224646724 w 269"/>
                <a:gd name="T95" fmla="*/ 51470719 h 288"/>
                <a:gd name="T96" fmla="*/ 198044638 w 269"/>
                <a:gd name="T97" fmla="*/ 77940958 h 288"/>
                <a:gd name="T98" fmla="*/ 169963038 w 269"/>
                <a:gd name="T99" fmla="*/ 51470719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 name="组合 34"/>
          <p:cNvGrpSpPr/>
          <p:nvPr/>
        </p:nvGrpSpPr>
        <p:grpSpPr>
          <a:xfrm>
            <a:off x="1742947" y="2573465"/>
            <a:ext cx="459097" cy="418543"/>
            <a:chOff x="6270625" y="4710906"/>
            <a:chExt cx="914400" cy="914400"/>
          </a:xfrm>
        </p:grpSpPr>
        <p:sp>
          <p:nvSpPr>
            <p:cNvPr id="36" name="椭圆 86"/>
            <p:cNvSpPr>
              <a:spLocks noChangeArrowheads="1"/>
            </p:cNvSpPr>
            <p:nvPr/>
          </p:nvSpPr>
          <p:spPr bwMode="auto">
            <a:xfrm>
              <a:off x="6270625" y="4710906"/>
              <a:ext cx="914400" cy="914400"/>
            </a:xfrm>
            <a:prstGeom prst="ellipse">
              <a:avLst/>
            </a:prstGeom>
            <a:solidFill>
              <a:srgbClr val="FCFCFC">
                <a:alpha val="3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367"/>
            <p:cNvSpPr>
              <a:spLocks noEditPoints="1"/>
            </p:cNvSpPr>
            <p:nvPr/>
          </p:nvSpPr>
          <p:spPr bwMode="auto">
            <a:xfrm>
              <a:off x="6564313" y="4993481"/>
              <a:ext cx="327025" cy="349250"/>
            </a:xfrm>
            <a:custGeom>
              <a:avLst/>
              <a:gdLst>
                <a:gd name="T0" fmla="*/ 370963058 w 269"/>
                <a:gd name="T1" fmla="*/ 282350435 h 288"/>
                <a:gd name="T2" fmla="*/ 345838055 w 269"/>
                <a:gd name="T3" fmla="*/ 307350914 h 288"/>
                <a:gd name="T4" fmla="*/ 345838055 w 269"/>
                <a:gd name="T5" fmla="*/ 310291648 h 288"/>
                <a:gd name="T6" fmla="*/ 297066349 w 269"/>
                <a:gd name="T7" fmla="*/ 342644567 h 288"/>
                <a:gd name="T8" fmla="*/ 236470683 w 269"/>
                <a:gd name="T9" fmla="*/ 352938953 h 288"/>
                <a:gd name="T10" fmla="*/ 218735960 w 269"/>
                <a:gd name="T11" fmla="*/ 274997995 h 288"/>
                <a:gd name="T12" fmla="*/ 215779362 w 269"/>
                <a:gd name="T13" fmla="*/ 177940450 h 288"/>
                <a:gd name="T14" fmla="*/ 285242389 w 269"/>
                <a:gd name="T15" fmla="*/ 177940450 h 288"/>
                <a:gd name="T16" fmla="*/ 311845691 w 269"/>
                <a:gd name="T17" fmla="*/ 172057770 h 288"/>
                <a:gd name="T18" fmla="*/ 328103332 w 269"/>
                <a:gd name="T19" fmla="*/ 180881183 h 288"/>
                <a:gd name="T20" fmla="*/ 348794653 w 269"/>
                <a:gd name="T21" fmla="*/ 160292411 h 288"/>
                <a:gd name="T22" fmla="*/ 328103332 w 269"/>
                <a:gd name="T23" fmla="*/ 139704851 h 288"/>
                <a:gd name="T24" fmla="*/ 310367392 w 269"/>
                <a:gd name="T25" fmla="*/ 148528264 h 288"/>
                <a:gd name="T26" fmla="*/ 214301063 w 269"/>
                <a:gd name="T27" fmla="*/ 148528264 h 288"/>
                <a:gd name="T28" fmla="*/ 212823980 w 269"/>
                <a:gd name="T29" fmla="*/ 99999491 h 288"/>
                <a:gd name="T30" fmla="*/ 249771726 w 269"/>
                <a:gd name="T31" fmla="*/ 51470719 h 288"/>
                <a:gd name="T32" fmla="*/ 198044638 w 269"/>
                <a:gd name="T33" fmla="*/ 0 h 288"/>
                <a:gd name="T34" fmla="*/ 146316334 w 269"/>
                <a:gd name="T35" fmla="*/ 51470719 h 288"/>
                <a:gd name="T36" fmla="*/ 183265296 w 269"/>
                <a:gd name="T37" fmla="*/ 99999491 h 288"/>
                <a:gd name="T38" fmla="*/ 181786997 w 269"/>
                <a:gd name="T39" fmla="*/ 148528264 h 288"/>
                <a:gd name="T40" fmla="*/ 85720668 w 269"/>
                <a:gd name="T41" fmla="*/ 148528264 h 288"/>
                <a:gd name="T42" fmla="*/ 67984729 w 269"/>
                <a:gd name="T43" fmla="*/ 139704851 h 288"/>
                <a:gd name="T44" fmla="*/ 47294623 w 269"/>
                <a:gd name="T45" fmla="*/ 160292411 h 288"/>
                <a:gd name="T46" fmla="*/ 67984729 w 269"/>
                <a:gd name="T47" fmla="*/ 180881183 h 288"/>
                <a:gd name="T48" fmla="*/ 84242369 w 269"/>
                <a:gd name="T49" fmla="*/ 172057770 h 288"/>
                <a:gd name="T50" fmla="*/ 112323970 w 269"/>
                <a:gd name="T51" fmla="*/ 177940450 h 288"/>
                <a:gd name="T52" fmla="*/ 180308699 w 269"/>
                <a:gd name="T53" fmla="*/ 177940450 h 288"/>
                <a:gd name="T54" fmla="*/ 177353316 w 269"/>
                <a:gd name="T55" fmla="*/ 274997995 h 288"/>
                <a:gd name="T56" fmla="*/ 161095676 w 269"/>
                <a:gd name="T57" fmla="*/ 351467980 h 288"/>
                <a:gd name="T58" fmla="*/ 87198967 w 269"/>
                <a:gd name="T59" fmla="*/ 333821154 h 288"/>
                <a:gd name="T60" fmla="*/ 50250005 w 269"/>
                <a:gd name="T61" fmla="*/ 311762621 h 288"/>
                <a:gd name="T62" fmla="*/ 51728304 w 269"/>
                <a:gd name="T63" fmla="*/ 307350914 h 288"/>
                <a:gd name="T64" fmla="*/ 25125003 w 269"/>
                <a:gd name="T65" fmla="*/ 282350435 h 288"/>
                <a:gd name="T66" fmla="*/ 0 w 269"/>
                <a:gd name="T67" fmla="*/ 307350914 h 288"/>
                <a:gd name="T68" fmla="*/ 25125003 w 269"/>
                <a:gd name="T69" fmla="*/ 333821154 h 288"/>
                <a:gd name="T70" fmla="*/ 31036982 w 269"/>
                <a:gd name="T71" fmla="*/ 332350181 h 288"/>
                <a:gd name="T72" fmla="*/ 70941327 w 269"/>
                <a:gd name="T73" fmla="*/ 363232127 h 288"/>
                <a:gd name="T74" fmla="*/ 150750015 w 269"/>
                <a:gd name="T75" fmla="*/ 401467726 h 288"/>
                <a:gd name="T76" fmla="*/ 199521721 w 269"/>
                <a:gd name="T77" fmla="*/ 423526259 h 288"/>
                <a:gd name="T78" fmla="*/ 245338045 w 269"/>
                <a:gd name="T79" fmla="*/ 401467726 h 288"/>
                <a:gd name="T80" fmla="*/ 325146734 w 269"/>
                <a:gd name="T81" fmla="*/ 363232127 h 288"/>
                <a:gd name="T82" fmla="*/ 365051078 w 269"/>
                <a:gd name="T83" fmla="*/ 332350181 h 288"/>
                <a:gd name="T84" fmla="*/ 370963058 w 269"/>
                <a:gd name="T85" fmla="*/ 333821154 h 288"/>
                <a:gd name="T86" fmla="*/ 397566359 w 269"/>
                <a:gd name="T87" fmla="*/ 307350914 h 288"/>
                <a:gd name="T88" fmla="*/ 370963058 w 269"/>
                <a:gd name="T89" fmla="*/ 282350435 h 288"/>
                <a:gd name="T90" fmla="*/ 169963038 w 269"/>
                <a:gd name="T91" fmla="*/ 51470719 h 288"/>
                <a:gd name="T92" fmla="*/ 198044638 w 269"/>
                <a:gd name="T93" fmla="*/ 23529506 h 288"/>
                <a:gd name="T94" fmla="*/ 224646724 w 269"/>
                <a:gd name="T95" fmla="*/ 51470719 h 288"/>
                <a:gd name="T96" fmla="*/ 198044638 w 269"/>
                <a:gd name="T97" fmla="*/ 77940958 h 288"/>
                <a:gd name="T98" fmla="*/ 169963038 w 269"/>
                <a:gd name="T99" fmla="*/ 51470719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035707292"/>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par>
                                <p:cTn id="27" presetID="49" presetClass="entr" presetSubtype="0" decel="10000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500" fill="hold"/>
                                        <p:tgtEl>
                                          <p:spTgt spid="29"/>
                                        </p:tgtEl>
                                        <p:attrNameLst>
                                          <p:attrName>ppt_w</p:attrName>
                                        </p:attrNameLst>
                                      </p:cBhvr>
                                      <p:tavLst>
                                        <p:tav tm="0">
                                          <p:val>
                                            <p:fltVal val="0"/>
                                          </p:val>
                                        </p:tav>
                                        <p:tav tm="100000">
                                          <p:val>
                                            <p:strVal val="#ppt_w"/>
                                          </p:val>
                                        </p:tav>
                                      </p:tavLst>
                                    </p:anim>
                                    <p:anim calcmode="lin" valueType="num">
                                      <p:cBhvr>
                                        <p:cTn id="30" dur="500" fill="hold"/>
                                        <p:tgtEl>
                                          <p:spTgt spid="29"/>
                                        </p:tgtEl>
                                        <p:attrNameLst>
                                          <p:attrName>ppt_h</p:attrName>
                                        </p:attrNameLst>
                                      </p:cBhvr>
                                      <p:tavLst>
                                        <p:tav tm="0">
                                          <p:val>
                                            <p:fltVal val="0"/>
                                          </p:val>
                                        </p:tav>
                                        <p:tav tm="100000">
                                          <p:val>
                                            <p:strVal val="#ppt_h"/>
                                          </p:val>
                                        </p:tav>
                                      </p:tavLst>
                                    </p:anim>
                                    <p:anim calcmode="lin" valueType="num">
                                      <p:cBhvr>
                                        <p:cTn id="31" dur="500" fill="hold"/>
                                        <p:tgtEl>
                                          <p:spTgt spid="29"/>
                                        </p:tgtEl>
                                        <p:attrNameLst>
                                          <p:attrName>style.rotation</p:attrName>
                                        </p:attrNameLst>
                                      </p:cBhvr>
                                      <p:tavLst>
                                        <p:tav tm="0">
                                          <p:val>
                                            <p:fltVal val="360"/>
                                          </p:val>
                                        </p:tav>
                                        <p:tav tm="100000">
                                          <p:val>
                                            <p:fltVal val="0"/>
                                          </p:val>
                                        </p:tav>
                                      </p:tavLst>
                                    </p:anim>
                                    <p:animEffect transition="in" filter="fade">
                                      <p:cBhvr>
                                        <p:cTn id="32" dur="500"/>
                                        <p:tgtEl>
                                          <p:spTgt spid="29"/>
                                        </p:tgtEl>
                                      </p:cBhvr>
                                    </p:animEffect>
                                  </p:childTnLst>
                                </p:cTn>
                              </p:par>
                              <p:par>
                                <p:cTn id="33" presetID="49" presetClass="entr" presetSubtype="0" decel="10000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 calcmode="lin" valueType="num">
                                      <p:cBhvr>
                                        <p:cTn id="37" dur="500" fill="hold"/>
                                        <p:tgtEl>
                                          <p:spTgt spid="32"/>
                                        </p:tgtEl>
                                        <p:attrNameLst>
                                          <p:attrName>style.rotation</p:attrName>
                                        </p:attrNameLst>
                                      </p:cBhvr>
                                      <p:tavLst>
                                        <p:tav tm="0">
                                          <p:val>
                                            <p:fltVal val="360"/>
                                          </p:val>
                                        </p:tav>
                                        <p:tav tm="100000">
                                          <p:val>
                                            <p:fltVal val="0"/>
                                          </p:val>
                                        </p:tav>
                                      </p:tavLst>
                                    </p:anim>
                                    <p:animEffect transition="in" filter="fade">
                                      <p:cBhvr>
                                        <p:cTn id="38" dur="500"/>
                                        <p:tgtEl>
                                          <p:spTgt spid="32"/>
                                        </p:tgtEl>
                                      </p:cBhvr>
                                    </p:animEffect>
                                  </p:childTnLst>
                                </p:cTn>
                              </p:par>
                              <p:par>
                                <p:cTn id="39" presetID="49" presetClass="entr" presetSubtype="0" decel="10000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anim calcmode="lin" valueType="num">
                                      <p:cBhvr>
                                        <p:cTn id="43" dur="500" fill="hold"/>
                                        <p:tgtEl>
                                          <p:spTgt spid="35"/>
                                        </p:tgtEl>
                                        <p:attrNameLst>
                                          <p:attrName>style.rotation</p:attrName>
                                        </p:attrNameLst>
                                      </p:cBhvr>
                                      <p:tavLst>
                                        <p:tav tm="0">
                                          <p:val>
                                            <p:fltVal val="360"/>
                                          </p:val>
                                        </p:tav>
                                        <p:tav tm="100000">
                                          <p:val>
                                            <p:fltVal val="0"/>
                                          </p:val>
                                        </p:tav>
                                      </p:tavLst>
                                    </p:anim>
                                    <p:animEffect transition="in" filter="fade">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5" grpId="0"/>
      <p:bldP spid="27" grpId="0" animBg="1"/>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10765" y="483838"/>
            <a:ext cx="7770470" cy="758107"/>
          </a:xfrm>
        </p:spPr>
        <p:txBody>
          <a:bodyPr/>
          <a:lstStyle/>
          <a:p>
            <a:r>
              <a:rPr lang="zh-CN" altLang="en-US" sz="5400" dirty="0"/>
              <a:t>总结</a:t>
            </a:r>
            <a:endParaRPr lang="zh-CN" altLang="en-US" sz="5400" dirty="0"/>
          </a:p>
        </p:txBody>
      </p:sp>
      <p:sp>
        <p:nvSpPr>
          <p:cNvPr id="28" name="文本框 27"/>
          <p:cNvSpPr txBox="1"/>
          <p:nvPr/>
        </p:nvSpPr>
        <p:spPr>
          <a:xfrm>
            <a:off x="1743577" y="1520086"/>
            <a:ext cx="8942620" cy="4179606"/>
          </a:xfrm>
          <a:prstGeom prst="rect">
            <a:avLst/>
          </a:prstGeom>
          <a:noFill/>
        </p:spPr>
        <p:txBody>
          <a:bodyPr wrap="square" rtlCol="0">
            <a:spAutoFit/>
          </a:bodyPr>
          <a:lstStyle/>
          <a:p>
            <a:pPr>
              <a:lnSpc>
                <a:spcPct val="110000"/>
              </a:lnSpc>
              <a:spcBef>
                <a:spcPct val="30000"/>
              </a:spcBef>
            </a:pPr>
            <a:r>
              <a:rPr lang="en-US" altLang="zh-CN" sz="3200" b="1" spc="600" dirty="0">
                <a:solidFill>
                  <a:schemeClr val="bg1"/>
                </a:solidFill>
              </a:rPr>
              <a:t>1.</a:t>
            </a:r>
            <a:r>
              <a:rPr lang="zh-CN" altLang="en-US" sz="3200" b="1" spc="600" dirty="0" smtClean="0">
                <a:solidFill>
                  <a:schemeClr val="bg1"/>
                </a:solidFill>
              </a:rPr>
              <a:t>国际</a:t>
            </a:r>
            <a:r>
              <a:rPr lang="zh-CN" altLang="en-US" sz="3200" b="1" spc="600" dirty="0">
                <a:solidFill>
                  <a:schemeClr val="bg1"/>
                </a:solidFill>
              </a:rPr>
              <a:t>中文自然语言处理</a:t>
            </a:r>
            <a:r>
              <a:rPr lang="en-US" altLang="zh-CN" sz="3200" b="1" spc="600" dirty="0">
                <a:solidFill>
                  <a:schemeClr val="bg1"/>
                </a:solidFill>
              </a:rPr>
              <a:t>Bakeoff</a:t>
            </a:r>
            <a:r>
              <a:rPr lang="zh-CN" altLang="en-US" sz="3200" b="1" spc="600" dirty="0">
                <a:solidFill>
                  <a:schemeClr val="bg1"/>
                </a:solidFill>
              </a:rPr>
              <a:t>为中文分词技术提供了一个公开、可比的评测平台，推动了中文分词技术的进步。</a:t>
            </a:r>
          </a:p>
          <a:p>
            <a:pPr>
              <a:lnSpc>
                <a:spcPct val="110000"/>
              </a:lnSpc>
              <a:spcBef>
                <a:spcPct val="30000"/>
              </a:spcBef>
            </a:pPr>
            <a:r>
              <a:rPr lang="en-US" altLang="zh-CN" sz="3200" b="1" spc="600" dirty="0" smtClean="0">
                <a:solidFill>
                  <a:schemeClr val="bg1"/>
                </a:solidFill>
              </a:rPr>
              <a:t>2.</a:t>
            </a:r>
            <a:r>
              <a:rPr lang="zh-CN" altLang="en-US" sz="3200" b="1" spc="600" dirty="0" smtClean="0">
                <a:solidFill>
                  <a:schemeClr val="bg1"/>
                </a:solidFill>
              </a:rPr>
              <a:t>基于</a:t>
            </a:r>
            <a:r>
              <a:rPr lang="zh-CN" altLang="en-US" sz="3200" b="1" spc="600" dirty="0">
                <a:solidFill>
                  <a:schemeClr val="bg1"/>
                </a:solidFill>
              </a:rPr>
              <a:t>字标注的方法通过改进未登录词识别能力，提升了分词系统的总体性能。</a:t>
            </a:r>
          </a:p>
          <a:p>
            <a:pPr>
              <a:lnSpc>
                <a:spcPct val="110000"/>
              </a:lnSpc>
              <a:spcBef>
                <a:spcPct val="30000"/>
              </a:spcBef>
            </a:pPr>
            <a:r>
              <a:rPr lang="en-US" altLang="zh-CN" sz="3200" b="1" spc="600" dirty="0" smtClean="0">
                <a:solidFill>
                  <a:schemeClr val="bg1"/>
                </a:solidFill>
              </a:rPr>
              <a:t>3.</a:t>
            </a:r>
            <a:r>
              <a:rPr lang="zh-CN" altLang="en-US" sz="3200" b="1" spc="600" dirty="0" smtClean="0">
                <a:solidFill>
                  <a:schemeClr val="bg1"/>
                </a:solidFill>
              </a:rPr>
              <a:t>“</a:t>
            </a:r>
            <a:r>
              <a:rPr lang="zh-CN" altLang="en-US" sz="3200" b="1" spc="600" dirty="0">
                <a:solidFill>
                  <a:schemeClr val="bg1"/>
                </a:solidFill>
              </a:rPr>
              <a:t>基于字标注的方法</a:t>
            </a:r>
            <a:r>
              <a:rPr lang="en-US" altLang="zh-CN" sz="3200" b="1" spc="600" dirty="0">
                <a:solidFill>
                  <a:schemeClr val="bg1"/>
                </a:solidFill>
              </a:rPr>
              <a:t>+</a:t>
            </a:r>
            <a:r>
              <a:rPr lang="zh-CN" altLang="en-US" sz="3200" b="1" spc="600" dirty="0">
                <a:solidFill>
                  <a:schemeClr val="bg1"/>
                </a:solidFill>
              </a:rPr>
              <a:t>机器学习”成为中文分词主流技术</a:t>
            </a:r>
            <a:r>
              <a:rPr lang="zh-CN" altLang="en-US" b="1" spc="600" dirty="0">
                <a:solidFill>
                  <a:schemeClr val="bg1"/>
                </a:solidFill>
              </a:rPr>
              <a:t>。</a:t>
            </a:r>
          </a:p>
        </p:txBody>
      </p:sp>
    </p:spTree>
    <p:extLst>
      <p:ext uri="{BB962C8B-B14F-4D97-AF65-F5344CB8AC3E}">
        <p14:creationId xmlns:p14="http://schemas.microsoft.com/office/powerpoint/2010/main" val="2831996885"/>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中文</a:t>
            </a:r>
            <a:r>
              <a:rPr lang="zh-CN" altLang="en-US" dirty="0"/>
              <a:t>分词给我们带来的机遇</a:t>
            </a:r>
          </a:p>
        </p:txBody>
      </p:sp>
      <p:sp>
        <p:nvSpPr>
          <p:cNvPr id="28" name="文本框 27"/>
          <p:cNvSpPr txBox="1"/>
          <p:nvPr/>
        </p:nvSpPr>
        <p:spPr>
          <a:xfrm>
            <a:off x="2061115" y="1329018"/>
            <a:ext cx="8925333" cy="4154984"/>
          </a:xfrm>
          <a:prstGeom prst="rect">
            <a:avLst/>
          </a:prstGeom>
          <a:noFill/>
        </p:spPr>
        <p:txBody>
          <a:bodyPr wrap="square" rtlCol="0">
            <a:spAutoFit/>
          </a:bodyPr>
          <a:lstStyle/>
          <a:p>
            <a:pPr>
              <a:lnSpc>
                <a:spcPct val="130000"/>
              </a:lnSpc>
              <a:spcBef>
                <a:spcPct val="30000"/>
              </a:spcBef>
            </a:pPr>
            <a:r>
              <a:rPr lang="en-US" altLang="zh-CN" sz="2400" b="1" spc="600" dirty="0" smtClean="0">
                <a:solidFill>
                  <a:schemeClr val="bg1"/>
                </a:solidFill>
              </a:rPr>
              <a:t>1.</a:t>
            </a:r>
            <a:r>
              <a:rPr lang="zh-CN" altLang="en-US" sz="2400" b="1" spc="600" dirty="0" smtClean="0">
                <a:solidFill>
                  <a:schemeClr val="bg1"/>
                </a:solidFill>
              </a:rPr>
              <a:t>目前</a:t>
            </a:r>
            <a:r>
              <a:rPr lang="zh-CN" altLang="en-US" sz="2400" b="1" spc="600" dirty="0">
                <a:solidFill>
                  <a:schemeClr val="bg1"/>
                </a:solidFill>
              </a:rPr>
              <a:t>研究中文分词的科研单位有：中科院、清华、北大、哈工大、北京语言学院、东北大学、 </a:t>
            </a:r>
            <a:r>
              <a:rPr lang="en-US" altLang="zh-CN" sz="2400" b="1" spc="600" dirty="0">
                <a:solidFill>
                  <a:schemeClr val="bg1"/>
                </a:solidFill>
              </a:rPr>
              <a:t>IBM</a:t>
            </a:r>
            <a:r>
              <a:rPr lang="zh-CN" altLang="en-US" sz="2400" b="1" spc="600" dirty="0">
                <a:solidFill>
                  <a:schemeClr val="bg1"/>
                </a:solidFill>
              </a:rPr>
              <a:t>研究院、微软亚洲研究所。</a:t>
            </a:r>
          </a:p>
          <a:p>
            <a:pPr>
              <a:lnSpc>
                <a:spcPct val="130000"/>
              </a:lnSpc>
              <a:spcBef>
                <a:spcPct val="30000"/>
              </a:spcBef>
            </a:pPr>
            <a:r>
              <a:rPr lang="en-US" altLang="zh-CN" sz="2400" b="1" spc="600" dirty="0" smtClean="0">
                <a:solidFill>
                  <a:schemeClr val="bg1"/>
                </a:solidFill>
              </a:rPr>
              <a:t>2.</a:t>
            </a:r>
            <a:r>
              <a:rPr lang="zh-CN" altLang="en-US" sz="2400" b="1" spc="600" dirty="0" smtClean="0">
                <a:solidFill>
                  <a:schemeClr val="bg1"/>
                </a:solidFill>
              </a:rPr>
              <a:t>企业</a:t>
            </a:r>
            <a:r>
              <a:rPr lang="zh-CN" altLang="en-US" sz="2400" b="1" spc="600" dirty="0">
                <a:solidFill>
                  <a:schemeClr val="bg1"/>
                </a:solidFill>
              </a:rPr>
              <a:t>有：海量科技。</a:t>
            </a:r>
          </a:p>
          <a:p>
            <a:pPr>
              <a:lnSpc>
                <a:spcPct val="130000"/>
              </a:lnSpc>
              <a:spcBef>
                <a:spcPct val="30000"/>
              </a:spcBef>
            </a:pPr>
            <a:r>
              <a:rPr lang="en-US" altLang="zh-CN" sz="2400" b="1" spc="600" dirty="0" smtClean="0">
                <a:solidFill>
                  <a:schemeClr val="bg1"/>
                </a:solidFill>
              </a:rPr>
              <a:t>3.</a:t>
            </a:r>
            <a:r>
              <a:rPr lang="zh-CN" altLang="en-US" sz="2400" b="1" spc="600" dirty="0" smtClean="0">
                <a:solidFill>
                  <a:schemeClr val="bg1"/>
                </a:solidFill>
              </a:rPr>
              <a:t>因为</a:t>
            </a:r>
            <a:r>
              <a:rPr lang="zh-CN" altLang="en-US" sz="2400" b="1" spc="600" dirty="0">
                <a:solidFill>
                  <a:schemeClr val="bg1"/>
                </a:solidFill>
              </a:rPr>
              <a:t>中文需要分词，所以会影响一些研究，但同时给一些企业带来机会。</a:t>
            </a:r>
            <a:r>
              <a:rPr lang="zh-CN" altLang="en-US" sz="2400" b="1" spc="600" dirty="0">
                <a:solidFill>
                  <a:srgbClr val="FF0000"/>
                </a:solidFill>
              </a:rPr>
              <a:t>因为国外的企业想要进入中国市场，首先要解决中文分词问题。而中文研究方面，中国人有明显的优势</a:t>
            </a:r>
            <a:r>
              <a:rPr lang="zh-CN" altLang="en-US" sz="2400" b="1" spc="600" dirty="0" smtClean="0">
                <a:solidFill>
                  <a:srgbClr val="FF0000"/>
                </a:solidFill>
              </a:rPr>
              <a:t>。</a:t>
            </a:r>
            <a:endParaRPr lang="zh-CN" altLang="en-US" sz="2400" b="1" spc="600" dirty="0">
              <a:solidFill>
                <a:srgbClr val="FF0000"/>
              </a:solidFill>
            </a:endParaRPr>
          </a:p>
        </p:txBody>
      </p:sp>
    </p:spTree>
    <p:extLst>
      <p:ext uri="{BB962C8B-B14F-4D97-AF65-F5344CB8AC3E}">
        <p14:creationId xmlns:p14="http://schemas.microsoft.com/office/powerpoint/2010/main" val="290702030"/>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54076" y="953819"/>
            <a:ext cx="1883849"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600" normalizeH="0" baseline="0" noProof="0" dirty="0" smtClean="0">
                <a:ln>
                  <a:noFill/>
                </a:ln>
                <a:solidFill>
                  <a:srgbClr val="31FCE9"/>
                </a:solidFill>
                <a:effectLst/>
                <a:uLnTx/>
                <a:uFillTx/>
                <a:latin typeface="+mn-ea"/>
              </a:rPr>
              <a:t>目录</a:t>
            </a:r>
            <a:endParaRPr kumimoji="0" lang="zh-CN" altLang="en-US" sz="6000" b="1" i="0" u="none" strike="noStrike" kern="0" cap="none" spc="600" normalizeH="0" baseline="0" noProof="0" dirty="0">
              <a:ln>
                <a:noFill/>
              </a:ln>
              <a:solidFill>
                <a:srgbClr val="31FCE9"/>
              </a:solidFill>
              <a:effectLst/>
              <a:uLnTx/>
              <a:uFillTx/>
              <a:latin typeface="+mn-ea"/>
            </a:endParaRPr>
          </a:p>
        </p:txBody>
      </p:sp>
      <p:cxnSp>
        <p:nvCxnSpPr>
          <p:cNvPr id="3" name="直接连接符 2"/>
          <p:cNvCxnSpPr/>
          <p:nvPr/>
        </p:nvCxnSpPr>
        <p:spPr>
          <a:xfrm>
            <a:off x="3301285"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506571" y="4810336"/>
            <a:ext cx="2477722"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zh-CN" altLang="en-US" sz="2400" b="1" kern="0" dirty="0">
                <a:solidFill>
                  <a:srgbClr val="FF0000"/>
                </a:solidFill>
              </a:rPr>
              <a:t>概述及理论研究</a:t>
            </a:r>
          </a:p>
        </p:txBody>
      </p:sp>
      <p:grpSp>
        <p:nvGrpSpPr>
          <p:cNvPr id="7" name="组合 6"/>
          <p:cNvGrpSpPr/>
          <p:nvPr/>
        </p:nvGrpSpPr>
        <p:grpSpPr>
          <a:xfrm>
            <a:off x="1121920" y="2884553"/>
            <a:ext cx="1564016" cy="1564014"/>
            <a:chOff x="1573109" y="2647682"/>
            <a:chExt cx="1530310" cy="1530308"/>
          </a:xfrm>
          <a:solidFill>
            <a:srgbClr val="FFFF00"/>
          </a:solidFill>
        </p:grpSpPr>
        <p:sp>
          <p:nvSpPr>
            <p:cNvPr id="6" name="椭圆 5"/>
            <p:cNvSpPr/>
            <p:nvPr/>
          </p:nvSpPr>
          <p:spPr>
            <a:xfrm>
              <a:off x="1573109" y="2647682"/>
              <a:ext cx="1530310" cy="1530308"/>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dirty="0">
                <a:ln>
                  <a:noFill/>
                </a:ln>
                <a:solidFill>
                  <a:srgbClr val="FF0000"/>
                </a:solidFill>
                <a:effectLst/>
                <a:uLnTx/>
                <a:uFillTx/>
              </a:endParaRPr>
            </a:p>
          </p:txBody>
        </p:sp>
        <p:sp>
          <p:nvSpPr>
            <p:cNvPr id="5" name="椭圆 4"/>
            <p:cNvSpPr/>
            <p:nvPr/>
          </p:nvSpPr>
          <p:spPr>
            <a:xfrm>
              <a:off x="1739362" y="2813936"/>
              <a:ext cx="1197804" cy="1197802"/>
            </a:xfrm>
            <a:prstGeom prst="ellipse">
              <a:avLst/>
            </a:prstGeom>
            <a:solidFill>
              <a:srgbClr val="FFC000"/>
            </a:solidFill>
            <a:ln>
              <a:solidFill>
                <a:srgbClr val="FFC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rgbClr val="FF0000"/>
                  </a:solidFill>
                  <a:latin typeface="+mn-ea"/>
                  <a:cs typeface="Open Sans Light" panose="020B0306030504020204" pitchFamily="34" charset="0"/>
                </a:rPr>
                <a:t>1</a:t>
              </a:r>
              <a:endParaRPr lang="zh-CN" altLang="en-US" sz="4800" b="1" dirty="0">
                <a:solidFill>
                  <a:srgbClr val="FF0000"/>
                </a:solidFill>
                <a:latin typeface="+mn-ea"/>
                <a:cs typeface="Open Sans Light" panose="020B0306030504020204" pitchFamily="34" charset="0"/>
              </a:endParaRPr>
            </a:p>
          </p:txBody>
        </p:sp>
      </p:grpSp>
      <p:cxnSp>
        <p:nvCxnSpPr>
          <p:cNvPr id="8" name="直接连接符 7"/>
          <p:cNvCxnSpPr/>
          <p:nvPr/>
        </p:nvCxnSpPr>
        <p:spPr>
          <a:xfrm>
            <a:off x="6096000"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916635" y="2884554"/>
            <a:ext cx="1564016" cy="1564014"/>
            <a:chOff x="1573109" y="2647683"/>
            <a:chExt cx="1530310" cy="1530308"/>
          </a:xfrm>
        </p:grpSpPr>
        <p:sp>
          <p:nvSpPr>
            <p:cNvPr id="11" name="椭圆 10"/>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12" name="椭圆 11"/>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2</a:t>
              </a:r>
              <a:endParaRPr lang="zh-CN" altLang="en-US" sz="4800" b="1" dirty="0">
                <a:solidFill>
                  <a:schemeClr val="bg1"/>
                </a:solidFill>
                <a:latin typeface="+mn-ea"/>
                <a:cs typeface="Open Sans Light" panose="020B0306030504020204" pitchFamily="34" charset="0"/>
              </a:endParaRPr>
            </a:p>
          </p:txBody>
        </p:sp>
      </p:grpSp>
      <p:cxnSp>
        <p:nvCxnSpPr>
          <p:cNvPr id="13" name="直接连接符 12"/>
          <p:cNvCxnSpPr/>
          <p:nvPr/>
        </p:nvCxnSpPr>
        <p:spPr>
          <a:xfrm>
            <a:off x="8890715"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6437973" y="4752976"/>
            <a:ext cx="2110770"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smtClean="0">
                <a:solidFill>
                  <a:srgbClr val="3D93F2"/>
                </a:solidFill>
              </a:rPr>
              <a:t>研究热点与难点</a:t>
            </a:r>
            <a:endParaRPr kumimoji="0" lang="zh-CN" altLang="en-US" sz="2000" b="0" i="0" u="none" strike="noStrike" kern="0" cap="none" spc="0" normalizeH="0" baseline="0" noProof="0" dirty="0">
              <a:ln>
                <a:noFill/>
              </a:ln>
              <a:solidFill>
                <a:srgbClr val="3D93F2"/>
              </a:solidFill>
              <a:effectLst/>
              <a:uLnTx/>
              <a:uFillTx/>
            </a:endParaRPr>
          </a:p>
        </p:txBody>
      </p:sp>
      <p:grpSp>
        <p:nvGrpSpPr>
          <p:cNvPr id="15" name="组合 14"/>
          <p:cNvGrpSpPr/>
          <p:nvPr/>
        </p:nvGrpSpPr>
        <p:grpSpPr>
          <a:xfrm>
            <a:off x="6711350" y="2884554"/>
            <a:ext cx="1564016" cy="1564014"/>
            <a:chOff x="1573109" y="2647683"/>
            <a:chExt cx="1530310" cy="1530308"/>
          </a:xfrm>
        </p:grpSpPr>
        <p:sp>
          <p:nvSpPr>
            <p:cNvPr id="16" name="椭圆 15"/>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17" name="椭圆 16"/>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3</a:t>
              </a:r>
              <a:endParaRPr lang="zh-CN" altLang="en-US" sz="4800" b="1" dirty="0">
                <a:solidFill>
                  <a:schemeClr val="bg1"/>
                </a:solidFill>
                <a:latin typeface="+mn-ea"/>
                <a:cs typeface="Open Sans Light" panose="020B0306030504020204" pitchFamily="34" charset="0"/>
              </a:endParaRPr>
            </a:p>
          </p:txBody>
        </p:sp>
      </p:grpSp>
      <p:grpSp>
        <p:nvGrpSpPr>
          <p:cNvPr id="19" name="组合 18"/>
          <p:cNvGrpSpPr/>
          <p:nvPr/>
        </p:nvGrpSpPr>
        <p:grpSpPr>
          <a:xfrm>
            <a:off x="9506065" y="2884554"/>
            <a:ext cx="1564016" cy="1564014"/>
            <a:chOff x="1573109" y="2647683"/>
            <a:chExt cx="1530310" cy="1530308"/>
          </a:xfrm>
        </p:grpSpPr>
        <p:sp>
          <p:nvSpPr>
            <p:cNvPr id="20" name="椭圆 19"/>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21" name="椭圆 20"/>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4</a:t>
              </a:r>
              <a:endParaRPr lang="zh-CN" altLang="en-US" sz="4800" b="1" dirty="0">
                <a:solidFill>
                  <a:schemeClr val="bg1"/>
                </a:solidFill>
                <a:latin typeface="+mn-ea"/>
                <a:cs typeface="Open Sans Light" panose="020B0306030504020204" pitchFamily="34" charset="0"/>
              </a:endParaRPr>
            </a:p>
          </p:txBody>
        </p:sp>
      </p:grpSp>
      <p:sp>
        <p:nvSpPr>
          <p:cNvPr id="22" name="圆角矩形 21"/>
          <p:cNvSpPr/>
          <p:nvPr/>
        </p:nvSpPr>
        <p:spPr>
          <a:xfrm>
            <a:off x="9007522" y="4752976"/>
            <a:ext cx="2988860"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smtClean="0">
                <a:solidFill>
                  <a:srgbClr val="3D93F2"/>
                </a:solidFill>
              </a:rPr>
              <a:t>分词系统研究与总结</a:t>
            </a:r>
            <a:endParaRPr kumimoji="0" lang="zh-CN" altLang="en-US" sz="2400" b="0" i="0" u="none" strike="noStrike" kern="0" cap="none" spc="0" normalizeH="0" baseline="0" noProof="0" dirty="0">
              <a:ln>
                <a:noFill/>
              </a:ln>
              <a:solidFill>
                <a:srgbClr val="3D93F2"/>
              </a:solidFill>
              <a:effectLst/>
              <a:uLnTx/>
              <a:uFillTx/>
            </a:endParaRPr>
          </a:p>
        </p:txBody>
      </p:sp>
      <p:sp>
        <p:nvSpPr>
          <p:cNvPr id="23" name="圆角矩形 22"/>
          <p:cNvSpPr/>
          <p:nvPr/>
        </p:nvSpPr>
        <p:spPr>
          <a:xfrm>
            <a:off x="3643257" y="4752976"/>
            <a:ext cx="2110771"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smtClean="0">
                <a:solidFill>
                  <a:srgbClr val="3D93F2"/>
                </a:solidFill>
              </a:rPr>
              <a:t>分词算法研究</a:t>
            </a:r>
            <a:endParaRPr kumimoji="0" lang="zh-CN" altLang="en-US" sz="2400" b="0" i="0" u="none" strike="noStrike" kern="0" cap="none" spc="0" normalizeH="0" baseline="0" noProof="0" dirty="0">
              <a:ln>
                <a:noFill/>
              </a:ln>
              <a:solidFill>
                <a:srgbClr val="3D93F2"/>
              </a:solidFill>
              <a:effectLst/>
              <a:uLnTx/>
              <a:uFillTx/>
            </a:endParaRPr>
          </a:p>
        </p:txBody>
      </p:sp>
    </p:spTree>
    <p:extLst>
      <p:ext uri="{BB962C8B-B14F-4D97-AF65-F5344CB8AC3E}">
        <p14:creationId xmlns:p14="http://schemas.microsoft.com/office/powerpoint/2010/main" val="3413507196"/>
      </p:ext>
    </p:extLst>
  </p:cSld>
  <p:clrMapOvr>
    <a:masterClrMapping/>
  </p:clrMapOvr>
  <mc:AlternateContent xmlns:mc="http://schemas.openxmlformats.org/markup-compatibility/2006" xmlns:p14="http://schemas.microsoft.com/office/powerpoint/2010/main">
    <mc:Choice Requires="p14">
      <p:transition spd="slow" p14:dur="20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750"/>
                                        <p:tgtEl>
                                          <p:spTgt spid="4"/>
                                        </p:tgtEl>
                                      </p:cBhvr>
                                    </p:animEffect>
                                    <p:anim calcmode="lin" valueType="num">
                                      <p:cBhvr>
                                        <p:cTn id="19" dur="750" fill="hold"/>
                                        <p:tgtEl>
                                          <p:spTgt spid="4"/>
                                        </p:tgtEl>
                                        <p:attrNameLst>
                                          <p:attrName>ppt_x</p:attrName>
                                        </p:attrNameLst>
                                      </p:cBhvr>
                                      <p:tavLst>
                                        <p:tav tm="0">
                                          <p:val>
                                            <p:strVal val="#ppt_x"/>
                                          </p:val>
                                        </p:tav>
                                        <p:tav tm="100000">
                                          <p:val>
                                            <p:strVal val="#ppt_x"/>
                                          </p:val>
                                        </p:tav>
                                      </p:tavLst>
                                    </p:anim>
                                    <p:anim calcmode="lin" valueType="num">
                                      <p:cBhvr>
                                        <p:cTn id="20" dur="75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250"/>
                            </p:stCondLst>
                            <p:childTnLst>
                              <p:par>
                                <p:cTn id="22" presetID="16" presetClass="entr" presetSubtype="4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outHorizontal)">
                                      <p:cBhvr>
                                        <p:cTn id="24" dur="500"/>
                                        <p:tgtEl>
                                          <p:spTgt spid="3"/>
                                        </p:tgtEl>
                                      </p:cBhvr>
                                    </p:animEffect>
                                  </p:childTnLst>
                                </p:cTn>
                              </p:par>
                            </p:childTnLst>
                          </p:cTn>
                        </p:par>
                        <p:par>
                          <p:cTn id="25" fill="hold">
                            <p:stCondLst>
                              <p:cond delay="275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750" fill="hold"/>
                                        <p:tgtEl>
                                          <p:spTgt spid="10"/>
                                        </p:tgtEl>
                                        <p:attrNameLst>
                                          <p:attrName>ppt_w</p:attrName>
                                        </p:attrNameLst>
                                      </p:cBhvr>
                                      <p:tavLst>
                                        <p:tav tm="0">
                                          <p:val>
                                            <p:fltVal val="0"/>
                                          </p:val>
                                        </p:tav>
                                        <p:tav tm="100000">
                                          <p:val>
                                            <p:strVal val="#ppt_w"/>
                                          </p:val>
                                        </p:tav>
                                      </p:tavLst>
                                    </p:anim>
                                    <p:anim calcmode="lin" valueType="num">
                                      <p:cBhvr>
                                        <p:cTn id="29" dur="750" fill="hold"/>
                                        <p:tgtEl>
                                          <p:spTgt spid="10"/>
                                        </p:tgtEl>
                                        <p:attrNameLst>
                                          <p:attrName>ppt_h</p:attrName>
                                        </p:attrNameLst>
                                      </p:cBhvr>
                                      <p:tavLst>
                                        <p:tav tm="0">
                                          <p:val>
                                            <p:fltVal val="0"/>
                                          </p:val>
                                        </p:tav>
                                        <p:tav tm="100000">
                                          <p:val>
                                            <p:strVal val="#ppt_h"/>
                                          </p:val>
                                        </p:tav>
                                      </p:tavLst>
                                    </p:anim>
                                    <p:animEffect transition="in" filter="fade">
                                      <p:cBhvr>
                                        <p:cTn id="30" dur="750"/>
                                        <p:tgtEl>
                                          <p:spTgt spid="10"/>
                                        </p:tgtEl>
                                      </p:cBhvr>
                                    </p:animEffect>
                                  </p:childTnLst>
                                </p:cTn>
                              </p:par>
                            </p:childTnLst>
                          </p:cTn>
                        </p:par>
                        <p:par>
                          <p:cTn id="31" fill="hold">
                            <p:stCondLst>
                              <p:cond delay="3500"/>
                            </p:stCondLst>
                            <p:childTnLst>
                              <p:par>
                                <p:cTn id="32" presetID="16" presetClass="entr" presetSubtype="42"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outHorizontal)">
                                      <p:cBhvr>
                                        <p:cTn id="34" dur="500"/>
                                        <p:tgtEl>
                                          <p:spTgt spid="8"/>
                                        </p:tgtEl>
                                      </p:cBhvr>
                                    </p:animEffect>
                                  </p:childTnLst>
                                </p:cTn>
                              </p:par>
                            </p:childTnLst>
                          </p:cTn>
                        </p:par>
                        <p:par>
                          <p:cTn id="35" fill="hold">
                            <p:stCondLst>
                              <p:cond delay="4000"/>
                            </p:stCondLst>
                            <p:childTnLst>
                              <p:par>
                                <p:cTn id="36" presetID="53" presetClass="entr" presetSubtype="16"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750" fill="hold"/>
                                        <p:tgtEl>
                                          <p:spTgt spid="15"/>
                                        </p:tgtEl>
                                        <p:attrNameLst>
                                          <p:attrName>ppt_w</p:attrName>
                                        </p:attrNameLst>
                                      </p:cBhvr>
                                      <p:tavLst>
                                        <p:tav tm="0">
                                          <p:val>
                                            <p:fltVal val="0"/>
                                          </p:val>
                                        </p:tav>
                                        <p:tav tm="100000">
                                          <p:val>
                                            <p:strVal val="#ppt_w"/>
                                          </p:val>
                                        </p:tav>
                                      </p:tavLst>
                                    </p:anim>
                                    <p:anim calcmode="lin" valueType="num">
                                      <p:cBhvr>
                                        <p:cTn id="39" dur="750" fill="hold"/>
                                        <p:tgtEl>
                                          <p:spTgt spid="15"/>
                                        </p:tgtEl>
                                        <p:attrNameLst>
                                          <p:attrName>ppt_h</p:attrName>
                                        </p:attrNameLst>
                                      </p:cBhvr>
                                      <p:tavLst>
                                        <p:tav tm="0">
                                          <p:val>
                                            <p:fltVal val="0"/>
                                          </p:val>
                                        </p:tav>
                                        <p:tav tm="100000">
                                          <p:val>
                                            <p:strVal val="#ppt_h"/>
                                          </p:val>
                                        </p:tav>
                                      </p:tavLst>
                                    </p:anim>
                                    <p:animEffect transition="in" filter="fade">
                                      <p:cBhvr>
                                        <p:cTn id="40" dur="750"/>
                                        <p:tgtEl>
                                          <p:spTgt spid="15"/>
                                        </p:tgtEl>
                                      </p:cBhvr>
                                    </p:animEffect>
                                  </p:childTnLst>
                                </p:cTn>
                              </p:par>
                              <p:par>
                                <p:cTn id="41" presetID="47"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750"/>
                                        <p:tgtEl>
                                          <p:spTgt spid="14"/>
                                        </p:tgtEl>
                                      </p:cBhvr>
                                    </p:animEffect>
                                    <p:anim calcmode="lin" valueType="num">
                                      <p:cBhvr>
                                        <p:cTn id="44" dur="750" fill="hold"/>
                                        <p:tgtEl>
                                          <p:spTgt spid="14"/>
                                        </p:tgtEl>
                                        <p:attrNameLst>
                                          <p:attrName>ppt_x</p:attrName>
                                        </p:attrNameLst>
                                      </p:cBhvr>
                                      <p:tavLst>
                                        <p:tav tm="0">
                                          <p:val>
                                            <p:strVal val="#ppt_x"/>
                                          </p:val>
                                        </p:tav>
                                        <p:tav tm="100000">
                                          <p:val>
                                            <p:strVal val="#ppt_x"/>
                                          </p:val>
                                        </p:tav>
                                      </p:tavLst>
                                    </p:anim>
                                    <p:anim calcmode="lin" valueType="num">
                                      <p:cBhvr>
                                        <p:cTn id="45" dur="75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4750"/>
                            </p:stCondLst>
                            <p:childTnLst>
                              <p:par>
                                <p:cTn id="47" presetID="16" presetClass="entr" presetSubtype="42"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outHorizontal)">
                                      <p:cBhvr>
                                        <p:cTn id="49" dur="500"/>
                                        <p:tgtEl>
                                          <p:spTgt spid="13"/>
                                        </p:tgtEl>
                                      </p:cBhvr>
                                    </p:animEffect>
                                  </p:childTnLst>
                                </p:cTn>
                              </p:par>
                            </p:childTnLst>
                          </p:cTn>
                        </p:par>
                        <p:par>
                          <p:cTn id="50" fill="hold">
                            <p:stCondLst>
                              <p:cond delay="5250"/>
                            </p:stCondLst>
                            <p:childTnLst>
                              <p:par>
                                <p:cTn id="51" presetID="53" presetClass="entr" presetSubtype="16"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750" fill="hold"/>
                                        <p:tgtEl>
                                          <p:spTgt spid="19"/>
                                        </p:tgtEl>
                                        <p:attrNameLst>
                                          <p:attrName>ppt_w</p:attrName>
                                        </p:attrNameLst>
                                      </p:cBhvr>
                                      <p:tavLst>
                                        <p:tav tm="0">
                                          <p:val>
                                            <p:fltVal val="0"/>
                                          </p:val>
                                        </p:tav>
                                        <p:tav tm="100000">
                                          <p:val>
                                            <p:strVal val="#ppt_w"/>
                                          </p:val>
                                        </p:tav>
                                      </p:tavLst>
                                    </p:anim>
                                    <p:anim calcmode="lin" valueType="num">
                                      <p:cBhvr>
                                        <p:cTn id="54" dur="750" fill="hold"/>
                                        <p:tgtEl>
                                          <p:spTgt spid="19"/>
                                        </p:tgtEl>
                                        <p:attrNameLst>
                                          <p:attrName>ppt_h</p:attrName>
                                        </p:attrNameLst>
                                      </p:cBhvr>
                                      <p:tavLst>
                                        <p:tav tm="0">
                                          <p:val>
                                            <p:fltVal val="0"/>
                                          </p:val>
                                        </p:tav>
                                        <p:tav tm="100000">
                                          <p:val>
                                            <p:strVal val="#ppt_h"/>
                                          </p:val>
                                        </p:tav>
                                      </p:tavLst>
                                    </p:anim>
                                    <p:animEffect transition="in" filter="fade">
                                      <p:cBhvr>
                                        <p:cTn id="55" dur="750"/>
                                        <p:tgtEl>
                                          <p:spTgt spid="19"/>
                                        </p:tgtEl>
                                      </p:cBhvr>
                                    </p:animEffect>
                                  </p:childTnLst>
                                </p:cTn>
                              </p:par>
                              <p:par>
                                <p:cTn id="56" presetID="47"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750"/>
                                        <p:tgtEl>
                                          <p:spTgt spid="22"/>
                                        </p:tgtEl>
                                      </p:cBhvr>
                                    </p:animEffect>
                                    <p:anim calcmode="lin" valueType="num">
                                      <p:cBhvr>
                                        <p:cTn id="59" dur="750" fill="hold"/>
                                        <p:tgtEl>
                                          <p:spTgt spid="22"/>
                                        </p:tgtEl>
                                        <p:attrNameLst>
                                          <p:attrName>ppt_x</p:attrName>
                                        </p:attrNameLst>
                                      </p:cBhvr>
                                      <p:tavLst>
                                        <p:tav tm="0">
                                          <p:val>
                                            <p:strVal val="#ppt_x"/>
                                          </p:val>
                                        </p:tav>
                                        <p:tav tm="100000">
                                          <p:val>
                                            <p:strVal val="#ppt_x"/>
                                          </p:val>
                                        </p:tav>
                                      </p:tavLst>
                                    </p:anim>
                                    <p:anim calcmode="lin" valueType="num">
                                      <p:cBhvr>
                                        <p:cTn id="60" dur="750" fill="hold"/>
                                        <p:tgtEl>
                                          <p:spTgt spid="22"/>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750"/>
                                        <p:tgtEl>
                                          <p:spTgt spid="23"/>
                                        </p:tgtEl>
                                      </p:cBhvr>
                                    </p:animEffect>
                                    <p:anim calcmode="lin" valueType="num">
                                      <p:cBhvr>
                                        <p:cTn id="64" dur="750" fill="hold"/>
                                        <p:tgtEl>
                                          <p:spTgt spid="23"/>
                                        </p:tgtEl>
                                        <p:attrNameLst>
                                          <p:attrName>ppt_x</p:attrName>
                                        </p:attrNameLst>
                                      </p:cBhvr>
                                      <p:tavLst>
                                        <p:tav tm="0">
                                          <p:val>
                                            <p:strVal val="#ppt_x"/>
                                          </p:val>
                                        </p:tav>
                                        <p:tav tm="100000">
                                          <p:val>
                                            <p:strVal val="#ppt_x"/>
                                          </p:val>
                                        </p:tav>
                                      </p:tavLst>
                                    </p:anim>
                                    <p:anim calcmode="lin" valueType="num">
                                      <p:cBhvr>
                                        <p:cTn id="65"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22" grpId="0" animBg="1"/>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827646" y="1160649"/>
            <a:ext cx="4536708" cy="4536702"/>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dirty="0">
              <a:ln>
                <a:noFill/>
              </a:ln>
              <a:solidFill>
                <a:srgbClr val="7030A0"/>
              </a:solidFill>
              <a:effectLst/>
              <a:uLnTx/>
              <a:uFillTx/>
            </a:endParaRPr>
          </a:p>
        </p:txBody>
      </p:sp>
      <p:sp>
        <p:nvSpPr>
          <p:cNvPr id="7" name="椭圆 6"/>
          <p:cNvSpPr/>
          <p:nvPr/>
        </p:nvSpPr>
        <p:spPr>
          <a:xfrm>
            <a:off x="4102509" y="1435512"/>
            <a:ext cx="3986982" cy="3986976"/>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800" b="1" dirty="0">
              <a:solidFill>
                <a:schemeClr val="bg1"/>
              </a:solidFill>
              <a:latin typeface="+mn-ea"/>
              <a:cs typeface="Open Sans Light" panose="020B0306030504020204" pitchFamily="34" charset="0"/>
            </a:endParaRPr>
          </a:p>
        </p:txBody>
      </p:sp>
      <p:sp>
        <p:nvSpPr>
          <p:cNvPr id="5" name="文本框 4"/>
          <p:cNvSpPr txBox="1"/>
          <p:nvPr/>
        </p:nvSpPr>
        <p:spPr>
          <a:xfrm>
            <a:off x="4464780" y="2641031"/>
            <a:ext cx="3262433" cy="1015663"/>
          </a:xfrm>
          <a:prstGeom prst="rect">
            <a:avLst/>
          </a:prstGeom>
          <a:noFill/>
        </p:spPr>
        <p:txBody>
          <a:bodyPr wrap="none" rtlCol="0">
            <a:spAutoFit/>
          </a:bodyPr>
          <a:lstStyle/>
          <a:p>
            <a:pPr algn="ctr"/>
            <a:r>
              <a:rPr lang="zh-CN" altLang="en-US" sz="6000" b="1" dirty="0">
                <a:solidFill>
                  <a:schemeClr val="bg1"/>
                </a:solidFill>
              </a:rPr>
              <a:t>谢谢观看</a:t>
            </a:r>
          </a:p>
        </p:txBody>
      </p:sp>
      <p:sp>
        <p:nvSpPr>
          <p:cNvPr id="9" name="文本框 8"/>
          <p:cNvSpPr txBox="1"/>
          <p:nvPr/>
        </p:nvSpPr>
        <p:spPr>
          <a:xfrm>
            <a:off x="4506465" y="3805176"/>
            <a:ext cx="3179075" cy="338554"/>
          </a:xfrm>
          <a:prstGeom prst="rect">
            <a:avLst/>
          </a:prstGeom>
          <a:noFill/>
        </p:spPr>
        <p:txBody>
          <a:bodyPr wrap="none" rtlCol="0">
            <a:spAutoFit/>
          </a:bodyPr>
          <a:lstStyle/>
          <a:p>
            <a:pPr algn="ctr"/>
            <a:r>
              <a:rPr lang="en-US" altLang="zh-CN" sz="1600" spc="300" dirty="0">
                <a:solidFill>
                  <a:schemeClr val="bg1"/>
                </a:solidFill>
              </a:rPr>
              <a:t>THANKS FOR WATCHING</a:t>
            </a:r>
            <a:endParaRPr lang="zh-CN" altLang="en-US" sz="1600" spc="300" dirty="0">
              <a:solidFill>
                <a:schemeClr val="bg1"/>
              </a:solidFill>
            </a:endParaRPr>
          </a:p>
        </p:txBody>
      </p:sp>
      <p:cxnSp>
        <p:nvCxnSpPr>
          <p:cNvPr id="11" name="直接连接符 10"/>
          <p:cNvCxnSpPr/>
          <p:nvPr/>
        </p:nvCxnSpPr>
        <p:spPr>
          <a:xfrm>
            <a:off x="4656000" y="3719669"/>
            <a:ext cx="28800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69637"/>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p:cTn id="12" dur="750" fill="hold"/>
                                        <p:tgtEl>
                                          <p:spTgt spid="6"/>
                                        </p:tgtEl>
                                        <p:attrNameLst>
                                          <p:attrName>ppt_w</p:attrName>
                                        </p:attrNameLst>
                                      </p:cBhvr>
                                      <p:tavLst>
                                        <p:tav tm="0">
                                          <p:val>
                                            <p:fltVal val="0"/>
                                          </p:val>
                                        </p:tav>
                                        <p:tav tm="100000">
                                          <p:val>
                                            <p:strVal val="#ppt_w"/>
                                          </p:val>
                                        </p:tav>
                                      </p:tavLst>
                                    </p:anim>
                                    <p:anim calcmode="lin" valueType="num">
                                      <p:cBhvr>
                                        <p:cTn id="13" dur="750" fill="hold"/>
                                        <p:tgtEl>
                                          <p:spTgt spid="6"/>
                                        </p:tgtEl>
                                        <p:attrNameLst>
                                          <p:attrName>ppt_h</p:attrName>
                                        </p:attrNameLst>
                                      </p:cBhvr>
                                      <p:tavLst>
                                        <p:tav tm="0">
                                          <p:val>
                                            <p:fltVal val="0"/>
                                          </p:val>
                                        </p:tav>
                                        <p:tav tm="100000">
                                          <p:val>
                                            <p:strVal val="#ppt_h"/>
                                          </p:val>
                                        </p:tav>
                                      </p:tavLst>
                                    </p:anim>
                                    <p:animEffect transition="in" filter="fade">
                                      <p:cBhvr>
                                        <p:cTn id="14" dur="750"/>
                                        <p:tgtEl>
                                          <p:spTgt spid="6"/>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9" dur="750" fill="hold"/>
                                        <p:tgtEl>
                                          <p:spTgt spid="5"/>
                                        </p:tgtEl>
                                        <p:attrNameLst>
                                          <p:attrName>ppt_y</p:attrName>
                                        </p:attrNameLst>
                                      </p:cBhvr>
                                      <p:tavLst>
                                        <p:tav tm="0">
                                          <p:val>
                                            <p:strVal val="#ppt_y"/>
                                          </p:val>
                                        </p:tav>
                                        <p:tav tm="100000">
                                          <p:val>
                                            <p:strVal val="#ppt_y"/>
                                          </p:val>
                                        </p:tav>
                                      </p:tavLst>
                                    </p:anim>
                                    <p:anim calcmode="lin" valueType="num">
                                      <p:cBhvr>
                                        <p:cTn id="20" dur="7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1" dur="7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750" tmFilter="0,0; .5, 1; 1, 1"/>
                                        <p:tgtEl>
                                          <p:spTgt spid="5"/>
                                        </p:tgtEl>
                                      </p:cBhvr>
                                    </p:animEffect>
                                  </p:childTnLst>
                                </p:cTn>
                              </p:par>
                            </p:childTnLst>
                          </p:cTn>
                        </p:par>
                        <p:par>
                          <p:cTn id="23" fill="hold">
                            <p:stCondLst>
                              <p:cond delay="1975"/>
                            </p:stCondLst>
                            <p:childTnLst>
                              <p:par>
                                <p:cTn id="24" presetID="16" presetClass="entr" presetSubtype="37"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outVertical)">
                                      <p:cBhvr>
                                        <p:cTn id="26" dur="500"/>
                                        <p:tgtEl>
                                          <p:spTgt spid="11"/>
                                        </p:tgtEl>
                                      </p:cBhvr>
                                    </p:animEffect>
                                  </p:childTnLst>
                                </p:cTn>
                              </p:par>
                            </p:childTnLst>
                          </p:cTn>
                        </p:par>
                        <p:par>
                          <p:cTn id="27" fill="hold">
                            <p:stCondLst>
                              <p:cond delay="2475"/>
                            </p:stCondLst>
                            <p:childTnLst>
                              <p:par>
                                <p:cTn id="28" presetID="22" presetClass="entr" presetSubtype="1"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4294967295"/>
          </p:nvPr>
        </p:nvSpPr>
        <p:spPr>
          <a:xfrm>
            <a:off x="4368006" y="621447"/>
            <a:ext cx="2987675" cy="798513"/>
          </a:xfrm>
          <a:prstGeom prst="rect">
            <a:avLst/>
          </a:prstGeom>
        </p:spPr>
        <p:txBody>
          <a:bodyPr/>
          <a:lstStyle/>
          <a:p>
            <a:r>
              <a:rPr lang="zh-CN" altLang="en-US" sz="4400" dirty="0">
                <a:solidFill>
                  <a:schemeClr val="bg1"/>
                </a:solidFill>
              </a:rPr>
              <a:t>分词概述</a:t>
            </a:r>
          </a:p>
          <a:p>
            <a:endParaRPr lang="zh-CN" altLang="en-US" dirty="0">
              <a:solidFill>
                <a:schemeClr val="bg1"/>
              </a:solidFill>
            </a:endParaRPr>
          </a:p>
        </p:txBody>
      </p:sp>
      <p:sp>
        <p:nvSpPr>
          <p:cNvPr id="10" name="文本占位符 9"/>
          <p:cNvSpPr>
            <a:spLocks noGrp="1"/>
          </p:cNvSpPr>
          <p:nvPr>
            <p:ph type="body" sz="quarter" idx="4294967295"/>
          </p:nvPr>
        </p:nvSpPr>
        <p:spPr>
          <a:xfrm>
            <a:off x="989461" y="1419960"/>
            <a:ext cx="9744763" cy="5004447"/>
          </a:xfrm>
          <a:prstGeom prst="rect">
            <a:avLst/>
          </a:prstGeom>
          <a:noFill/>
        </p:spPr>
        <p:txBody>
          <a:bodyPr wrap="square" rtlCol="0">
            <a:spAutoFit/>
          </a:bodyPr>
          <a:lstStyle/>
          <a:p>
            <a:pPr marL="0">
              <a:lnSpc>
                <a:spcPct val="130000"/>
              </a:lnSpc>
            </a:pPr>
            <a:r>
              <a:rPr lang="zh-CN" altLang="en-US" sz="2400" b="1" spc="600" dirty="0">
                <a:solidFill>
                  <a:schemeClr val="bg1"/>
                </a:solidFill>
              </a:rPr>
              <a:t>词</a:t>
            </a:r>
            <a:r>
              <a:rPr lang="zh-CN" altLang="en-US" sz="2400" b="1" spc="600" dirty="0">
                <a:solidFill>
                  <a:schemeClr val="bg1"/>
                </a:solidFill>
              </a:rPr>
              <a:t>是</a:t>
            </a:r>
            <a:r>
              <a:rPr lang="zh-CN" altLang="en-US" sz="2400" b="1" spc="600" dirty="0">
                <a:solidFill>
                  <a:schemeClr val="bg1"/>
                </a:solidFill>
              </a:rPr>
              <a:t>最小</a:t>
            </a:r>
            <a:r>
              <a:rPr lang="zh-CN" altLang="en-US" sz="2400" b="1" spc="600" dirty="0">
                <a:solidFill>
                  <a:schemeClr val="bg1"/>
                </a:solidFill>
              </a:rPr>
              <a:t>的能够独立运用的语言</a:t>
            </a:r>
            <a:r>
              <a:rPr lang="zh-CN" altLang="en-US" sz="2400" b="1" spc="600" dirty="0" smtClean="0">
                <a:solidFill>
                  <a:schemeClr val="bg1"/>
                </a:solidFill>
              </a:rPr>
              <a:t>单位。</a:t>
            </a:r>
            <a:endParaRPr lang="en-US" altLang="zh-CN" sz="2400" b="1" spc="600" dirty="0">
              <a:solidFill>
                <a:schemeClr val="bg1"/>
              </a:solidFill>
            </a:endParaRPr>
          </a:p>
          <a:p>
            <a:pPr marL="0" indent="0">
              <a:lnSpc>
                <a:spcPct val="130000"/>
              </a:lnSpc>
              <a:buNone/>
            </a:pPr>
            <a:r>
              <a:rPr lang="en-US" altLang="zh-CN" sz="1600" b="1" spc="600" dirty="0">
                <a:solidFill>
                  <a:schemeClr val="bg1"/>
                </a:solidFill>
              </a:rPr>
              <a:t> </a:t>
            </a:r>
            <a:r>
              <a:rPr lang="en-US" altLang="zh-CN" sz="1600" b="1" spc="600" dirty="0" smtClean="0">
                <a:solidFill>
                  <a:schemeClr val="bg1"/>
                </a:solidFill>
              </a:rPr>
              <a:t>     </a:t>
            </a:r>
            <a:r>
              <a:rPr lang="en-US" altLang="zh-CN" sz="1800" b="1" spc="600" dirty="0" smtClean="0">
                <a:solidFill>
                  <a:schemeClr val="bg1"/>
                </a:solidFill>
              </a:rPr>
              <a:t>——《</a:t>
            </a:r>
            <a:r>
              <a:rPr lang="zh-CN" altLang="en-US" sz="1800" b="1" spc="600" dirty="0">
                <a:solidFill>
                  <a:schemeClr val="bg1"/>
                </a:solidFill>
              </a:rPr>
              <a:t>信息处理用现代汉语分词规范</a:t>
            </a:r>
            <a:r>
              <a:rPr lang="en-US" altLang="zh-CN" sz="1800" b="1" spc="600" dirty="0">
                <a:solidFill>
                  <a:schemeClr val="bg1"/>
                </a:solidFill>
              </a:rPr>
              <a:t>》</a:t>
            </a:r>
            <a:r>
              <a:rPr lang="zh-CN" altLang="en-US" sz="1800" b="1" spc="600" dirty="0">
                <a:solidFill>
                  <a:schemeClr val="bg1"/>
                </a:solidFill>
              </a:rPr>
              <a:t>对词的</a:t>
            </a:r>
            <a:r>
              <a:rPr lang="zh-CN" altLang="en-US" sz="1800" b="1" spc="600" dirty="0" smtClean="0">
                <a:solidFill>
                  <a:schemeClr val="bg1"/>
                </a:solidFill>
              </a:rPr>
              <a:t>定义</a:t>
            </a:r>
            <a:endParaRPr lang="en-US" altLang="zh-CN" sz="1800" b="1" spc="600" dirty="0" smtClean="0">
              <a:solidFill>
                <a:schemeClr val="bg1"/>
              </a:solidFill>
            </a:endParaRPr>
          </a:p>
          <a:p>
            <a:pPr>
              <a:spcBef>
                <a:spcPct val="50000"/>
              </a:spcBef>
            </a:pPr>
            <a:r>
              <a:rPr lang="zh-CN" altLang="en-US" sz="2400" b="1" spc="600" dirty="0">
                <a:solidFill>
                  <a:schemeClr val="bg1"/>
                </a:solidFill>
              </a:rPr>
              <a:t>二字或三字词，以及结合紧密、使用稳定的二字或三字词组，一律为分词单位。</a:t>
            </a:r>
          </a:p>
          <a:p>
            <a:pPr>
              <a:spcBef>
                <a:spcPct val="50000"/>
              </a:spcBef>
              <a:buNone/>
            </a:pPr>
            <a:r>
              <a:rPr lang="zh-CN" altLang="en-US" sz="2000" b="1" spc="600" dirty="0">
                <a:solidFill>
                  <a:schemeClr val="bg1"/>
                </a:solidFill>
              </a:rPr>
              <a:t>	</a:t>
            </a:r>
            <a:r>
              <a:rPr lang="zh-CN" altLang="en-US" sz="2400" b="1" spc="600" dirty="0">
                <a:solidFill>
                  <a:schemeClr val="bg1"/>
                </a:solidFill>
              </a:rPr>
              <a:t>	</a:t>
            </a:r>
            <a:r>
              <a:rPr lang="en-US" altLang="zh-CN" sz="1800" b="1" spc="600" dirty="0">
                <a:solidFill>
                  <a:schemeClr val="bg1"/>
                </a:solidFill>
              </a:rPr>
              <a:t>——《</a:t>
            </a:r>
            <a:r>
              <a:rPr lang="zh-CN" altLang="en-US" sz="1800" b="1" spc="600" dirty="0">
                <a:solidFill>
                  <a:schemeClr val="bg1"/>
                </a:solidFill>
              </a:rPr>
              <a:t>信息处理用现代汉语分词规范</a:t>
            </a:r>
            <a:r>
              <a:rPr lang="en-US" altLang="zh-CN" sz="1800" b="1" spc="600" dirty="0" smtClean="0">
                <a:solidFill>
                  <a:schemeClr val="bg1"/>
                </a:solidFill>
              </a:rPr>
              <a:t>》</a:t>
            </a:r>
            <a:endParaRPr lang="zh-CN" altLang="en-US" sz="2400" b="1" spc="600" dirty="0">
              <a:solidFill>
                <a:schemeClr val="bg1"/>
              </a:solidFill>
            </a:endParaRPr>
          </a:p>
          <a:p>
            <a:pPr marL="0">
              <a:lnSpc>
                <a:spcPct val="130000"/>
              </a:lnSpc>
            </a:pPr>
            <a:r>
              <a:rPr lang="zh-CN" altLang="en-US" sz="2400" b="1" spc="600" dirty="0" smtClean="0">
                <a:solidFill>
                  <a:schemeClr val="bg1"/>
                </a:solidFill>
              </a:rPr>
              <a:t>分词</a:t>
            </a:r>
            <a:r>
              <a:rPr lang="zh-CN" altLang="en-US" sz="2400" b="1" spc="600" dirty="0">
                <a:solidFill>
                  <a:schemeClr val="bg1"/>
                </a:solidFill>
              </a:rPr>
              <a:t>是文本自动分类、信息检索、信息过滤、文献自动标引、摘要自动生成等中文信息处理的基础与关键技术之一，中文本身复杂性及语言规则的不确定性，使中文分词技术成为分词技术中的难点</a:t>
            </a:r>
            <a:r>
              <a:rPr lang="zh-CN" altLang="en-US" sz="2400" b="1" spc="600" dirty="0" smtClean="0">
                <a:solidFill>
                  <a:schemeClr val="bg1"/>
                </a:solidFill>
              </a:rPr>
              <a:t>。</a:t>
            </a:r>
            <a:endParaRPr lang="en-US" altLang="zh-CN" sz="2400" b="1" spc="600" dirty="0" smtClean="0">
              <a:solidFill>
                <a:schemeClr val="bg1"/>
              </a:solidFill>
            </a:endParaRPr>
          </a:p>
          <a:p>
            <a:pPr marL="0" indent="0">
              <a:lnSpc>
                <a:spcPct val="130000"/>
              </a:lnSpc>
              <a:buNone/>
            </a:pPr>
            <a:endParaRPr lang="zh-CN" altLang="en-US" sz="2000" b="1" spc="600" dirty="0">
              <a:solidFill>
                <a:schemeClr val="bg1"/>
              </a:solidFill>
            </a:endParaRPr>
          </a:p>
        </p:txBody>
      </p:sp>
    </p:spTree>
    <p:extLst>
      <p:ext uri="{BB962C8B-B14F-4D97-AF65-F5344CB8AC3E}">
        <p14:creationId xmlns:p14="http://schemas.microsoft.com/office/powerpoint/2010/main" val="3011713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1978925" y="539580"/>
            <a:ext cx="7233314" cy="798121"/>
          </a:xfrm>
        </p:spPr>
        <p:txBody>
          <a:bodyPr/>
          <a:lstStyle/>
          <a:p>
            <a:r>
              <a:rPr lang="zh-CN" altLang="en-US" sz="4400" dirty="0" smtClean="0"/>
              <a:t>中文分词做什么？</a:t>
            </a:r>
            <a:endParaRPr lang="zh-CN" altLang="en-US" dirty="0"/>
          </a:p>
        </p:txBody>
      </p:sp>
      <p:sp>
        <p:nvSpPr>
          <p:cNvPr id="10" name="文本占位符 9"/>
          <p:cNvSpPr>
            <a:spLocks noGrp="1"/>
          </p:cNvSpPr>
          <p:nvPr>
            <p:ph type="body" sz="quarter" idx="11"/>
          </p:nvPr>
        </p:nvSpPr>
        <p:spPr>
          <a:xfrm>
            <a:off x="286603" y="2585228"/>
            <a:ext cx="11723427" cy="2113717"/>
          </a:xfrm>
        </p:spPr>
        <p:txBody>
          <a:bodyPr/>
          <a:lstStyle/>
          <a:p>
            <a:pPr algn="l"/>
            <a:r>
              <a:rPr lang="zh-CN" altLang="en-US" sz="2400" dirty="0" smtClean="0"/>
              <a:t>     </a:t>
            </a:r>
            <a:endParaRPr lang="zh-CN" altLang="en-US" sz="2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755" y="1528549"/>
            <a:ext cx="7110484" cy="4695916"/>
          </a:xfrm>
          <a:prstGeom prst="rect">
            <a:avLst/>
          </a:prstGeom>
        </p:spPr>
      </p:pic>
    </p:spTree>
    <p:extLst>
      <p:ext uri="{BB962C8B-B14F-4D97-AF65-F5344CB8AC3E}">
        <p14:creationId xmlns:p14="http://schemas.microsoft.com/office/powerpoint/2010/main" val="1043403231"/>
      </p:ext>
    </p:extLst>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1978925" y="539580"/>
            <a:ext cx="7233314" cy="798121"/>
          </a:xfrm>
        </p:spPr>
        <p:txBody>
          <a:bodyPr/>
          <a:lstStyle/>
          <a:p>
            <a:r>
              <a:rPr lang="zh-CN" altLang="en-US" sz="4400" dirty="0" smtClean="0"/>
              <a:t> 英语</a:t>
            </a:r>
            <a:r>
              <a:rPr lang="zh-CN" altLang="en-US" sz="4400" dirty="0"/>
              <a:t>有词语切分问题吗？</a:t>
            </a:r>
          </a:p>
        </p:txBody>
      </p:sp>
      <p:sp>
        <p:nvSpPr>
          <p:cNvPr id="10" name="文本占位符 9"/>
          <p:cNvSpPr>
            <a:spLocks noGrp="1"/>
          </p:cNvSpPr>
          <p:nvPr>
            <p:ph type="body" sz="quarter" idx="11"/>
          </p:nvPr>
        </p:nvSpPr>
        <p:spPr>
          <a:xfrm>
            <a:off x="163773" y="2298625"/>
            <a:ext cx="11723427" cy="2113717"/>
          </a:xfrm>
        </p:spPr>
        <p:txBody>
          <a:bodyPr/>
          <a:lstStyle/>
          <a:p>
            <a:pPr algn="l"/>
            <a:r>
              <a:rPr lang="zh-CN" altLang="en-US" sz="2400" dirty="0" smtClean="0"/>
              <a:t>     </a:t>
            </a:r>
            <a:endParaRPr lang="zh-CN" altLang="en-US" sz="2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084" y="1378362"/>
            <a:ext cx="8124088" cy="399490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84" y="5413926"/>
            <a:ext cx="8124088" cy="590808"/>
          </a:xfrm>
          <a:prstGeom prst="rect">
            <a:avLst/>
          </a:prstGeom>
        </p:spPr>
      </p:pic>
    </p:spTree>
    <p:extLst>
      <p:ext uri="{BB962C8B-B14F-4D97-AF65-F5344CB8AC3E}">
        <p14:creationId xmlns:p14="http://schemas.microsoft.com/office/powerpoint/2010/main" val="2754307512"/>
      </p:ext>
    </p:extLst>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757680" y="1971040"/>
            <a:ext cx="3931251" cy="2838505"/>
            <a:chOff x="2314575" y="2067552"/>
            <a:chExt cx="2095501" cy="1466851"/>
          </a:xfrm>
        </p:grpSpPr>
        <p:sp>
          <p:nvSpPr>
            <p:cNvPr id="76" name="任意多边形 75"/>
            <p:cNvSpPr/>
            <p:nvPr/>
          </p:nvSpPr>
          <p:spPr>
            <a:xfrm>
              <a:off x="2314575" y="2067552"/>
              <a:ext cx="1804988" cy="1466850"/>
            </a:xfrm>
            <a:custGeom>
              <a:avLst/>
              <a:gdLst>
                <a:gd name="connsiteX0" fmla="*/ 0 w 1804988"/>
                <a:gd name="connsiteY0" fmla="*/ 1466850 h 1466850"/>
                <a:gd name="connsiteX1" fmla="*/ 409575 w 1804988"/>
                <a:gd name="connsiteY1" fmla="*/ 747712 h 1466850"/>
                <a:gd name="connsiteX2" fmla="*/ 690563 w 1804988"/>
                <a:gd name="connsiteY2" fmla="*/ 1166812 h 1466850"/>
                <a:gd name="connsiteX3" fmla="*/ 1233488 w 1804988"/>
                <a:gd name="connsiteY3" fmla="*/ 0 h 1466850"/>
                <a:gd name="connsiteX4" fmla="*/ 1804988 w 1804988"/>
                <a:gd name="connsiteY4" fmla="*/ 1466850 h 1466850"/>
                <a:gd name="connsiteX5" fmla="*/ 0 w 1804988"/>
                <a:gd name="connsiteY5" fmla="*/ 146685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4988" h="1466850">
                  <a:moveTo>
                    <a:pt x="0" y="1466850"/>
                  </a:moveTo>
                  <a:lnTo>
                    <a:pt x="409575" y="747712"/>
                  </a:lnTo>
                  <a:lnTo>
                    <a:pt x="690563" y="1166812"/>
                  </a:lnTo>
                  <a:lnTo>
                    <a:pt x="1233488" y="0"/>
                  </a:lnTo>
                  <a:lnTo>
                    <a:pt x="1804988" y="1466850"/>
                  </a:lnTo>
                  <a:lnTo>
                    <a:pt x="0" y="146685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p>
          </p:txBody>
        </p:sp>
        <p:sp>
          <p:nvSpPr>
            <p:cNvPr id="77" name="任意多边形 76"/>
            <p:cNvSpPr/>
            <p:nvPr/>
          </p:nvSpPr>
          <p:spPr>
            <a:xfrm>
              <a:off x="3548063" y="2067553"/>
              <a:ext cx="862013" cy="1466850"/>
            </a:xfrm>
            <a:custGeom>
              <a:avLst/>
              <a:gdLst>
                <a:gd name="connsiteX0" fmla="*/ 0 w 862013"/>
                <a:gd name="connsiteY0" fmla="*/ 0 h 1466850"/>
                <a:gd name="connsiteX1" fmla="*/ 862013 w 862013"/>
                <a:gd name="connsiteY1" fmla="*/ 1466850 h 1466850"/>
                <a:gd name="connsiteX2" fmla="*/ 571500 w 862013"/>
                <a:gd name="connsiteY2" fmla="*/ 1466850 h 1466850"/>
                <a:gd name="connsiteX3" fmla="*/ 0 w 862013"/>
                <a:gd name="connsiteY3" fmla="*/ 0 h 1466850"/>
              </a:gdLst>
              <a:ahLst/>
              <a:cxnLst>
                <a:cxn ang="0">
                  <a:pos x="connsiteX0" y="connsiteY0"/>
                </a:cxn>
                <a:cxn ang="0">
                  <a:pos x="connsiteX1" y="connsiteY1"/>
                </a:cxn>
                <a:cxn ang="0">
                  <a:pos x="connsiteX2" y="connsiteY2"/>
                </a:cxn>
                <a:cxn ang="0">
                  <a:pos x="connsiteX3" y="connsiteY3"/>
                </a:cxn>
              </a:cxnLst>
              <a:rect l="l" t="t" r="r" b="b"/>
              <a:pathLst>
                <a:path w="862013" h="1466850">
                  <a:moveTo>
                    <a:pt x="0" y="0"/>
                  </a:moveTo>
                  <a:lnTo>
                    <a:pt x="862013" y="1466850"/>
                  </a:lnTo>
                  <a:lnTo>
                    <a:pt x="571500" y="1466850"/>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grpSp>
        <p:nvGrpSpPr>
          <p:cNvPr id="41" name="组合 40"/>
          <p:cNvGrpSpPr/>
          <p:nvPr/>
        </p:nvGrpSpPr>
        <p:grpSpPr>
          <a:xfrm>
            <a:off x="4146452" y="3521431"/>
            <a:ext cx="3318437" cy="1296575"/>
            <a:chOff x="3424238" y="2709863"/>
            <a:chExt cx="2120900" cy="828675"/>
          </a:xfrm>
        </p:grpSpPr>
        <p:sp>
          <p:nvSpPr>
            <p:cNvPr id="74" name="任意多边形 73"/>
            <p:cNvSpPr/>
            <p:nvPr/>
          </p:nvSpPr>
          <p:spPr>
            <a:xfrm>
              <a:off x="3424238" y="2714625"/>
              <a:ext cx="1790700" cy="823913"/>
            </a:xfrm>
            <a:custGeom>
              <a:avLst/>
              <a:gdLst>
                <a:gd name="connsiteX0" fmla="*/ 0 w 1790700"/>
                <a:gd name="connsiteY0" fmla="*/ 819150 h 823913"/>
                <a:gd name="connsiteX1" fmla="*/ 385762 w 1790700"/>
                <a:gd name="connsiteY1" fmla="*/ 438150 h 823913"/>
                <a:gd name="connsiteX2" fmla="*/ 685800 w 1790700"/>
                <a:gd name="connsiteY2" fmla="*/ 647700 h 823913"/>
                <a:gd name="connsiteX3" fmla="*/ 1219200 w 1790700"/>
                <a:gd name="connsiteY3" fmla="*/ 0 h 823913"/>
                <a:gd name="connsiteX4" fmla="*/ 1790700 w 1790700"/>
                <a:gd name="connsiteY4" fmla="*/ 823913 h 823913"/>
                <a:gd name="connsiteX5" fmla="*/ 0 w 1790700"/>
                <a:gd name="connsiteY5" fmla="*/ 819150 h 8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0700" h="823913">
                  <a:moveTo>
                    <a:pt x="0" y="819150"/>
                  </a:moveTo>
                  <a:lnTo>
                    <a:pt x="385762" y="438150"/>
                  </a:lnTo>
                  <a:lnTo>
                    <a:pt x="685800" y="647700"/>
                  </a:lnTo>
                  <a:lnTo>
                    <a:pt x="1219200" y="0"/>
                  </a:lnTo>
                  <a:lnTo>
                    <a:pt x="1790700" y="823913"/>
                  </a:lnTo>
                  <a:lnTo>
                    <a:pt x="0" y="81915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75" name="任意多边形 74"/>
            <p:cNvSpPr/>
            <p:nvPr/>
          </p:nvSpPr>
          <p:spPr>
            <a:xfrm>
              <a:off x="4635500" y="2709863"/>
              <a:ext cx="909638" cy="828675"/>
            </a:xfrm>
            <a:custGeom>
              <a:avLst/>
              <a:gdLst>
                <a:gd name="connsiteX0" fmla="*/ 0 w 909638"/>
                <a:gd name="connsiteY0" fmla="*/ 0 h 828675"/>
                <a:gd name="connsiteX1" fmla="*/ 581025 w 909638"/>
                <a:gd name="connsiteY1" fmla="*/ 828675 h 828675"/>
                <a:gd name="connsiteX2" fmla="*/ 909638 w 909638"/>
                <a:gd name="connsiteY2" fmla="*/ 828675 h 828675"/>
                <a:gd name="connsiteX3" fmla="*/ 0 w 909638"/>
                <a:gd name="connsiteY3" fmla="*/ 0 h 828675"/>
              </a:gdLst>
              <a:ahLst/>
              <a:cxnLst>
                <a:cxn ang="0">
                  <a:pos x="connsiteX0" y="connsiteY0"/>
                </a:cxn>
                <a:cxn ang="0">
                  <a:pos x="connsiteX1" y="connsiteY1"/>
                </a:cxn>
                <a:cxn ang="0">
                  <a:pos x="connsiteX2" y="connsiteY2"/>
                </a:cxn>
                <a:cxn ang="0">
                  <a:pos x="connsiteX3" y="connsiteY3"/>
                </a:cxn>
              </a:cxnLst>
              <a:rect l="l" t="t" r="r" b="b"/>
              <a:pathLst>
                <a:path w="909638" h="828675">
                  <a:moveTo>
                    <a:pt x="0" y="0"/>
                  </a:moveTo>
                  <a:lnTo>
                    <a:pt x="581025" y="828675"/>
                  </a:lnTo>
                  <a:lnTo>
                    <a:pt x="909638" y="828675"/>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grpSp>
        <p:nvGrpSpPr>
          <p:cNvPr id="43" name="组合 42"/>
          <p:cNvGrpSpPr/>
          <p:nvPr/>
        </p:nvGrpSpPr>
        <p:grpSpPr>
          <a:xfrm>
            <a:off x="6707669" y="3203953"/>
            <a:ext cx="3327961" cy="1622519"/>
            <a:chOff x="5140553" y="2718924"/>
            <a:chExt cx="2126987" cy="823913"/>
          </a:xfrm>
        </p:grpSpPr>
        <p:sp>
          <p:nvSpPr>
            <p:cNvPr id="72" name="任意多边形 71"/>
            <p:cNvSpPr/>
            <p:nvPr/>
          </p:nvSpPr>
          <p:spPr>
            <a:xfrm>
              <a:off x="5140553" y="2718924"/>
              <a:ext cx="1790700" cy="823913"/>
            </a:xfrm>
            <a:custGeom>
              <a:avLst/>
              <a:gdLst>
                <a:gd name="connsiteX0" fmla="*/ 0 w 1790700"/>
                <a:gd name="connsiteY0" fmla="*/ 819150 h 823913"/>
                <a:gd name="connsiteX1" fmla="*/ 385762 w 1790700"/>
                <a:gd name="connsiteY1" fmla="*/ 438150 h 823913"/>
                <a:gd name="connsiteX2" fmla="*/ 685800 w 1790700"/>
                <a:gd name="connsiteY2" fmla="*/ 647700 h 823913"/>
                <a:gd name="connsiteX3" fmla="*/ 1219200 w 1790700"/>
                <a:gd name="connsiteY3" fmla="*/ 0 h 823913"/>
                <a:gd name="connsiteX4" fmla="*/ 1790700 w 1790700"/>
                <a:gd name="connsiteY4" fmla="*/ 823913 h 823913"/>
                <a:gd name="connsiteX5" fmla="*/ 0 w 1790700"/>
                <a:gd name="connsiteY5" fmla="*/ 819150 h 8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0700" h="823913">
                  <a:moveTo>
                    <a:pt x="0" y="819150"/>
                  </a:moveTo>
                  <a:lnTo>
                    <a:pt x="385762" y="438150"/>
                  </a:lnTo>
                  <a:lnTo>
                    <a:pt x="685800" y="647700"/>
                  </a:lnTo>
                  <a:lnTo>
                    <a:pt x="1219200" y="0"/>
                  </a:lnTo>
                  <a:lnTo>
                    <a:pt x="1790700" y="823913"/>
                  </a:lnTo>
                  <a:lnTo>
                    <a:pt x="0" y="81915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73" name="任意多边形 72"/>
            <p:cNvSpPr/>
            <p:nvPr/>
          </p:nvSpPr>
          <p:spPr>
            <a:xfrm>
              <a:off x="6357902" y="2719536"/>
              <a:ext cx="909638" cy="823301"/>
            </a:xfrm>
            <a:custGeom>
              <a:avLst/>
              <a:gdLst>
                <a:gd name="connsiteX0" fmla="*/ 0 w 909638"/>
                <a:gd name="connsiteY0" fmla="*/ 0 h 828675"/>
                <a:gd name="connsiteX1" fmla="*/ 581025 w 909638"/>
                <a:gd name="connsiteY1" fmla="*/ 828675 h 828675"/>
                <a:gd name="connsiteX2" fmla="*/ 909638 w 909638"/>
                <a:gd name="connsiteY2" fmla="*/ 828675 h 828675"/>
                <a:gd name="connsiteX3" fmla="*/ 0 w 909638"/>
                <a:gd name="connsiteY3" fmla="*/ 0 h 828675"/>
                <a:gd name="connsiteX0" fmla="*/ 0 w 909638"/>
                <a:gd name="connsiteY0" fmla="*/ 0 h 828675"/>
                <a:gd name="connsiteX1" fmla="*/ 570879 w 909638"/>
                <a:gd name="connsiteY1" fmla="*/ 827052 h 828675"/>
                <a:gd name="connsiteX2" fmla="*/ 909638 w 909638"/>
                <a:gd name="connsiteY2" fmla="*/ 828675 h 828675"/>
                <a:gd name="connsiteX3" fmla="*/ 0 w 909638"/>
                <a:gd name="connsiteY3" fmla="*/ 0 h 828675"/>
                <a:gd name="connsiteX0" fmla="*/ 0 w 909638"/>
                <a:gd name="connsiteY0" fmla="*/ 0 h 828675"/>
                <a:gd name="connsiteX1" fmla="*/ 568849 w 909638"/>
                <a:gd name="connsiteY1" fmla="*/ 827052 h 828675"/>
                <a:gd name="connsiteX2" fmla="*/ 909638 w 909638"/>
                <a:gd name="connsiteY2" fmla="*/ 828675 h 828675"/>
                <a:gd name="connsiteX3" fmla="*/ 0 w 909638"/>
                <a:gd name="connsiteY3" fmla="*/ 0 h 828675"/>
                <a:gd name="connsiteX0" fmla="*/ 0 w 909638"/>
                <a:gd name="connsiteY0" fmla="*/ 0 h 828675"/>
                <a:gd name="connsiteX1" fmla="*/ 568849 w 909638"/>
                <a:gd name="connsiteY1" fmla="*/ 828675 h 828675"/>
                <a:gd name="connsiteX2" fmla="*/ 909638 w 909638"/>
                <a:gd name="connsiteY2" fmla="*/ 828675 h 828675"/>
                <a:gd name="connsiteX3" fmla="*/ 0 w 909638"/>
                <a:gd name="connsiteY3" fmla="*/ 0 h 828675"/>
              </a:gdLst>
              <a:ahLst/>
              <a:cxnLst>
                <a:cxn ang="0">
                  <a:pos x="connsiteX0" y="connsiteY0"/>
                </a:cxn>
                <a:cxn ang="0">
                  <a:pos x="connsiteX1" y="connsiteY1"/>
                </a:cxn>
                <a:cxn ang="0">
                  <a:pos x="connsiteX2" y="connsiteY2"/>
                </a:cxn>
                <a:cxn ang="0">
                  <a:pos x="connsiteX3" y="connsiteY3"/>
                </a:cxn>
              </a:cxnLst>
              <a:rect l="l" t="t" r="r" b="b"/>
              <a:pathLst>
                <a:path w="909638" h="828675">
                  <a:moveTo>
                    <a:pt x="0" y="0"/>
                  </a:moveTo>
                  <a:lnTo>
                    <a:pt x="568849" y="828675"/>
                  </a:lnTo>
                  <a:lnTo>
                    <a:pt x="909638" y="828675"/>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sp>
        <p:nvSpPr>
          <p:cNvPr id="44" name="文本占位符 2"/>
          <p:cNvSpPr>
            <a:spLocks noGrp="1"/>
          </p:cNvSpPr>
          <p:nvPr>
            <p:ph type="body" sz="quarter" idx="10"/>
          </p:nvPr>
        </p:nvSpPr>
        <p:spPr/>
        <p:txBody>
          <a:bodyPr/>
          <a:lstStyle/>
          <a:p>
            <a:r>
              <a:rPr lang="zh-CN" altLang="en-US" dirty="0" smtClean="0"/>
              <a:t>中文</a:t>
            </a:r>
            <a:r>
              <a:rPr lang="zh-CN" altLang="en-US" dirty="0"/>
              <a:t>分词理论</a:t>
            </a:r>
            <a:r>
              <a:rPr lang="zh-CN" altLang="en-US" dirty="0" smtClean="0"/>
              <a:t>研究</a:t>
            </a:r>
            <a:endParaRPr lang="zh-CN" altLang="en-US" dirty="0"/>
          </a:p>
        </p:txBody>
      </p:sp>
      <p:sp>
        <p:nvSpPr>
          <p:cNvPr id="48" name="Line 46"/>
          <p:cNvSpPr>
            <a:spLocks noChangeShapeType="1"/>
          </p:cNvSpPr>
          <p:nvPr/>
        </p:nvSpPr>
        <p:spPr bwMode="auto">
          <a:xfrm>
            <a:off x="4309533" y="5169827"/>
            <a:ext cx="0" cy="958851"/>
          </a:xfrm>
          <a:prstGeom prst="line">
            <a:avLst/>
          </a:prstGeom>
          <a:noFill/>
          <a:ln w="6350">
            <a:solidFill>
              <a:schemeClr val="bg1">
                <a:alpha val="50000"/>
              </a:schemeClr>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chemeClr val="bg1"/>
              </a:solidFill>
            </a:endParaRPr>
          </a:p>
        </p:txBody>
      </p:sp>
      <p:sp>
        <p:nvSpPr>
          <p:cNvPr id="49" name="Line 47"/>
          <p:cNvSpPr>
            <a:spLocks noChangeShapeType="1"/>
          </p:cNvSpPr>
          <p:nvPr/>
        </p:nvSpPr>
        <p:spPr bwMode="auto">
          <a:xfrm>
            <a:off x="7882467" y="5169827"/>
            <a:ext cx="0" cy="958851"/>
          </a:xfrm>
          <a:prstGeom prst="line">
            <a:avLst/>
          </a:prstGeom>
          <a:noFill/>
          <a:ln w="6350">
            <a:solidFill>
              <a:schemeClr val="bg1">
                <a:alpha val="50000"/>
              </a:schemeClr>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chemeClr val="bg1"/>
              </a:solidFill>
            </a:endParaRPr>
          </a:p>
        </p:txBody>
      </p:sp>
      <p:sp>
        <p:nvSpPr>
          <p:cNvPr id="50" name="文本框 49"/>
          <p:cNvSpPr txBox="1"/>
          <p:nvPr/>
        </p:nvSpPr>
        <p:spPr>
          <a:xfrm>
            <a:off x="1113069" y="5436314"/>
            <a:ext cx="2819994" cy="998222"/>
          </a:xfrm>
          <a:prstGeom prst="rect">
            <a:avLst/>
          </a:prstGeom>
          <a:noFill/>
        </p:spPr>
        <p:txBody>
          <a:bodyPr wrap="square" rtlCol="0">
            <a:spAutoFit/>
          </a:bodyPr>
          <a:lstStyle/>
          <a:p>
            <a:r>
              <a:rPr lang="zh-CN" altLang="en-US" sz="2000" b="1" dirty="0">
                <a:solidFill>
                  <a:schemeClr val="bg1"/>
                </a:solidFill>
                <a:latin typeface="+mn-ea"/>
                <a:sym typeface="Arial" pitchFamily="34" charset="0"/>
              </a:rPr>
              <a:t>三种主要分词</a:t>
            </a:r>
            <a:r>
              <a:rPr lang="zh-CN" altLang="en-US" sz="2000" b="1" dirty="0" smtClean="0">
                <a:solidFill>
                  <a:schemeClr val="bg1"/>
                </a:solidFill>
                <a:latin typeface="+mn-ea"/>
                <a:sym typeface="Arial" pitchFamily="34" charset="0"/>
              </a:rPr>
              <a:t>算法及</a:t>
            </a:r>
            <a:r>
              <a:rPr lang="zh-CN" altLang="en-US" sz="2000" b="1" dirty="0">
                <a:solidFill>
                  <a:schemeClr val="bg1"/>
                </a:solidFill>
                <a:latin typeface="+mn-ea"/>
                <a:sym typeface="Arial" pitchFamily="34" charset="0"/>
              </a:rPr>
              <a:t>组合算法研究</a:t>
            </a:r>
          </a:p>
          <a:p>
            <a:pPr algn="just">
              <a:lnSpc>
                <a:spcPct val="150000"/>
              </a:lnSpc>
            </a:pPr>
            <a:endParaRPr lang="zh-CN" altLang="en-US" sz="1400" dirty="0">
              <a:solidFill>
                <a:schemeClr val="bg1"/>
              </a:solidFill>
            </a:endParaRPr>
          </a:p>
        </p:txBody>
      </p:sp>
      <p:sp>
        <p:nvSpPr>
          <p:cNvPr id="51" name="Rectangle 36"/>
          <p:cNvSpPr>
            <a:spLocks noChangeArrowheads="1"/>
          </p:cNvSpPr>
          <p:nvPr/>
        </p:nvSpPr>
        <p:spPr bwMode="auto">
          <a:xfrm>
            <a:off x="1113069" y="5082504"/>
            <a:ext cx="957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b="1" dirty="0" smtClean="0">
                <a:solidFill>
                  <a:srgbClr val="31FCE9"/>
                </a:solidFill>
                <a:latin typeface="+mn-ea"/>
                <a:sym typeface="Arial" pitchFamily="34" charset="0"/>
              </a:rPr>
              <a:t>第一类</a:t>
            </a:r>
            <a:endParaRPr lang="zh-CN" altLang="en-US" sz="2000" b="1" dirty="0">
              <a:solidFill>
                <a:srgbClr val="31FCE9"/>
              </a:solidFill>
              <a:latin typeface="+mn-ea"/>
              <a:sym typeface="Arial" pitchFamily="34" charset="0"/>
            </a:endParaRPr>
          </a:p>
        </p:txBody>
      </p:sp>
      <p:sp>
        <p:nvSpPr>
          <p:cNvPr id="52" name="文本框 51"/>
          <p:cNvSpPr txBox="1"/>
          <p:nvPr/>
        </p:nvSpPr>
        <p:spPr>
          <a:xfrm>
            <a:off x="4497768" y="5495363"/>
            <a:ext cx="2819994" cy="400110"/>
          </a:xfrm>
          <a:prstGeom prst="rect">
            <a:avLst/>
          </a:prstGeom>
          <a:noFill/>
        </p:spPr>
        <p:txBody>
          <a:bodyPr wrap="square" rtlCol="0">
            <a:spAutoFit/>
          </a:bodyPr>
          <a:lstStyle/>
          <a:p>
            <a:r>
              <a:rPr lang="zh-CN" altLang="en-US" sz="2000" b="1" dirty="0">
                <a:solidFill>
                  <a:schemeClr val="bg1"/>
                </a:solidFill>
                <a:latin typeface="+mn-ea"/>
                <a:sym typeface="Arial" pitchFamily="34" charset="0"/>
              </a:rPr>
              <a:t>中文分词歧义消除</a:t>
            </a:r>
          </a:p>
        </p:txBody>
      </p:sp>
      <p:sp>
        <p:nvSpPr>
          <p:cNvPr id="53" name="Rectangle 36"/>
          <p:cNvSpPr>
            <a:spLocks noChangeArrowheads="1"/>
          </p:cNvSpPr>
          <p:nvPr/>
        </p:nvSpPr>
        <p:spPr bwMode="auto">
          <a:xfrm>
            <a:off x="4686003" y="5082504"/>
            <a:ext cx="957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smtClean="0">
                <a:solidFill>
                  <a:srgbClr val="31FCE9"/>
                </a:solidFill>
                <a:latin typeface="+mn-ea"/>
                <a:sym typeface="Arial" pitchFamily="34" charset="0"/>
              </a:rPr>
              <a:t>第二类</a:t>
            </a:r>
            <a:endParaRPr lang="zh-CN" altLang="en-US" sz="2000" b="1" dirty="0">
              <a:solidFill>
                <a:srgbClr val="31FCE9"/>
              </a:solidFill>
              <a:latin typeface="+mn-ea"/>
              <a:sym typeface="Arial" pitchFamily="34" charset="0"/>
            </a:endParaRPr>
          </a:p>
        </p:txBody>
      </p:sp>
      <p:sp>
        <p:nvSpPr>
          <p:cNvPr id="78" name="文本框 77"/>
          <p:cNvSpPr txBox="1"/>
          <p:nvPr/>
        </p:nvSpPr>
        <p:spPr>
          <a:xfrm>
            <a:off x="8258938" y="5436314"/>
            <a:ext cx="2819994" cy="707886"/>
          </a:xfrm>
          <a:prstGeom prst="rect">
            <a:avLst/>
          </a:prstGeom>
          <a:noFill/>
        </p:spPr>
        <p:txBody>
          <a:bodyPr wrap="square" rtlCol="0">
            <a:spAutoFit/>
          </a:bodyPr>
          <a:lstStyle/>
          <a:p>
            <a:r>
              <a:rPr lang="zh-CN" altLang="en-US" sz="2000" b="1" dirty="0">
                <a:solidFill>
                  <a:schemeClr val="bg1"/>
                </a:solidFill>
                <a:latin typeface="+mn-ea"/>
                <a:sym typeface="Arial" pitchFamily="34" charset="0"/>
              </a:rPr>
              <a:t>未登录词识别</a:t>
            </a:r>
            <a:r>
              <a:rPr lang="zh-CN" altLang="en-US" sz="2000" b="1" dirty="0" smtClean="0">
                <a:solidFill>
                  <a:schemeClr val="bg1"/>
                </a:solidFill>
                <a:latin typeface="+mn-ea"/>
                <a:sym typeface="Arial" pitchFamily="34" charset="0"/>
              </a:rPr>
              <a:t>与分词</a:t>
            </a:r>
            <a:r>
              <a:rPr lang="zh-CN" altLang="en-US" sz="2000" b="1" dirty="0">
                <a:solidFill>
                  <a:schemeClr val="bg1"/>
                </a:solidFill>
                <a:latin typeface="+mn-ea"/>
                <a:sym typeface="Arial" pitchFamily="34" charset="0"/>
              </a:rPr>
              <a:t>与词性标注评测研究</a:t>
            </a:r>
          </a:p>
        </p:txBody>
      </p:sp>
      <p:sp>
        <p:nvSpPr>
          <p:cNvPr id="79" name="Rectangle 36"/>
          <p:cNvSpPr>
            <a:spLocks noChangeArrowheads="1"/>
          </p:cNvSpPr>
          <p:nvPr/>
        </p:nvSpPr>
        <p:spPr bwMode="auto">
          <a:xfrm>
            <a:off x="8258938" y="5082504"/>
            <a:ext cx="957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smtClean="0">
                <a:solidFill>
                  <a:srgbClr val="31FCE9"/>
                </a:solidFill>
                <a:latin typeface="+mn-ea"/>
                <a:sym typeface="Arial" pitchFamily="34" charset="0"/>
              </a:rPr>
              <a:t>第三类</a:t>
            </a:r>
            <a:endParaRPr lang="zh-CN" altLang="en-US" sz="2000" b="1" dirty="0">
              <a:solidFill>
                <a:srgbClr val="31FCE9"/>
              </a:solidFill>
              <a:latin typeface="+mn-ea"/>
              <a:sym typeface="Arial" pitchFamily="34" charset="0"/>
            </a:endParaRPr>
          </a:p>
        </p:txBody>
      </p:sp>
    </p:spTree>
    <p:extLst>
      <p:ext uri="{BB962C8B-B14F-4D97-AF65-F5344CB8AC3E}">
        <p14:creationId xmlns:p14="http://schemas.microsoft.com/office/powerpoint/2010/main" val="3805179922"/>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750" fill="hold"/>
                                        <p:tgtEl>
                                          <p:spTgt spid="40"/>
                                        </p:tgtEl>
                                        <p:attrNameLst>
                                          <p:attrName>ppt_x</p:attrName>
                                        </p:attrNameLst>
                                      </p:cBhvr>
                                      <p:tavLst>
                                        <p:tav tm="0">
                                          <p:val>
                                            <p:strVal val="#ppt_x"/>
                                          </p:val>
                                        </p:tav>
                                        <p:tav tm="100000">
                                          <p:val>
                                            <p:strVal val="#ppt_x"/>
                                          </p:val>
                                        </p:tav>
                                      </p:tavLst>
                                    </p:anim>
                                    <p:anim calcmode="lin" valueType="num">
                                      <p:cBhvr>
                                        <p:cTn id="8" dur="750" fill="hold"/>
                                        <p:tgtEl>
                                          <p:spTgt spid="40"/>
                                        </p:tgtEl>
                                        <p:attrNameLst>
                                          <p:attrName>ppt_y</p:attrName>
                                        </p:attrNameLst>
                                      </p:cBhvr>
                                      <p:tavLst>
                                        <p:tav tm="0">
                                          <p:val>
                                            <p:strVal val="#ppt_y+#ppt_h/2"/>
                                          </p:val>
                                        </p:tav>
                                        <p:tav tm="100000">
                                          <p:val>
                                            <p:strVal val="#ppt_y"/>
                                          </p:val>
                                        </p:tav>
                                      </p:tavLst>
                                    </p:anim>
                                    <p:anim calcmode="lin" valueType="num">
                                      <p:cBhvr>
                                        <p:cTn id="9" dur="750" fill="hold"/>
                                        <p:tgtEl>
                                          <p:spTgt spid="40"/>
                                        </p:tgtEl>
                                        <p:attrNameLst>
                                          <p:attrName>ppt_w</p:attrName>
                                        </p:attrNameLst>
                                      </p:cBhvr>
                                      <p:tavLst>
                                        <p:tav tm="0">
                                          <p:val>
                                            <p:strVal val="#ppt_w"/>
                                          </p:val>
                                        </p:tav>
                                        <p:tav tm="100000">
                                          <p:val>
                                            <p:strVal val="#ppt_w"/>
                                          </p:val>
                                        </p:tav>
                                      </p:tavLst>
                                    </p:anim>
                                    <p:anim calcmode="lin" valueType="num">
                                      <p:cBhvr>
                                        <p:cTn id="10" dur="750" fill="hold"/>
                                        <p:tgtEl>
                                          <p:spTgt spid="40"/>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750" fill="hold"/>
                                        <p:tgtEl>
                                          <p:spTgt spid="41"/>
                                        </p:tgtEl>
                                        <p:attrNameLst>
                                          <p:attrName>ppt_x</p:attrName>
                                        </p:attrNameLst>
                                      </p:cBhvr>
                                      <p:tavLst>
                                        <p:tav tm="0">
                                          <p:val>
                                            <p:strVal val="#ppt_x"/>
                                          </p:val>
                                        </p:tav>
                                        <p:tav tm="100000">
                                          <p:val>
                                            <p:strVal val="#ppt_x"/>
                                          </p:val>
                                        </p:tav>
                                      </p:tavLst>
                                    </p:anim>
                                    <p:anim calcmode="lin" valueType="num">
                                      <p:cBhvr>
                                        <p:cTn id="14" dur="750" fill="hold"/>
                                        <p:tgtEl>
                                          <p:spTgt spid="41"/>
                                        </p:tgtEl>
                                        <p:attrNameLst>
                                          <p:attrName>ppt_y</p:attrName>
                                        </p:attrNameLst>
                                      </p:cBhvr>
                                      <p:tavLst>
                                        <p:tav tm="0">
                                          <p:val>
                                            <p:strVal val="#ppt_y+#ppt_h/2"/>
                                          </p:val>
                                        </p:tav>
                                        <p:tav tm="100000">
                                          <p:val>
                                            <p:strVal val="#ppt_y"/>
                                          </p:val>
                                        </p:tav>
                                      </p:tavLst>
                                    </p:anim>
                                    <p:anim calcmode="lin" valueType="num">
                                      <p:cBhvr>
                                        <p:cTn id="15" dur="750" fill="hold"/>
                                        <p:tgtEl>
                                          <p:spTgt spid="41"/>
                                        </p:tgtEl>
                                        <p:attrNameLst>
                                          <p:attrName>ppt_w</p:attrName>
                                        </p:attrNameLst>
                                      </p:cBhvr>
                                      <p:tavLst>
                                        <p:tav tm="0">
                                          <p:val>
                                            <p:strVal val="#ppt_w"/>
                                          </p:val>
                                        </p:tav>
                                        <p:tav tm="100000">
                                          <p:val>
                                            <p:strVal val="#ppt_w"/>
                                          </p:val>
                                        </p:tav>
                                      </p:tavLst>
                                    </p:anim>
                                    <p:anim calcmode="lin" valueType="num">
                                      <p:cBhvr>
                                        <p:cTn id="16" dur="750" fill="hold"/>
                                        <p:tgtEl>
                                          <p:spTgt spid="41"/>
                                        </p:tgtEl>
                                        <p:attrNameLst>
                                          <p:attrName>ppt_h</p:attrName>
                                        </p:attrNameLst>
                                      </p:cBhvr>
                                      <p:tavLst>
                                        <p:tav tm="0">
                                          <p:val>
                                            <p:fltVal val="0"/>
                                          </p:val>
                                        </p:tav>
                                        <p:tav tm="100000">
                                          <p:val>
                                            <p:strVal val="#ppt_h"/>
                                          </p:val>
                                        </p:tav>
                                      </p:tavLst>
                                    </p:anim>
                                  </p:childTnLst>
                                </p:cTn>
                              </p:par>
                              <p:par>
                                <p:cTn id="17" presetID="17" presetClass="entr" presetSubtype="4"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750" fill="hold"/>
                                        <p:tgtEl>
                                          <p:spTgt spid="43"/>
                                        </p:tgtEl>
                                        <p:attrNameLst>
                                          <p:attrName>ppt_x</p:attrName>
                                        </p:attrNameLst>
                                      </p:cBhvr>
                                      <p:tavLst>
                                        <p:tav tm="0">
                                          <p:val>
                                            <p:strVal val="#ppt_x"/>
                                          </p:val>
                                        </p:tav>
                                        <p:tav tm="100000">
                                          <p:val>
                                            <p:strVal val="#ppt_x"/>
                                          </p:val>
                                        </p:tav>
                                      </p:tavLst>
                                    </p:anim>
                                    <p:anim calcmode="lin" valueType="num">
                                      <p:cBhvr>
                                        <p:cTn id="20" dur="750" fill="hold"/>
                                        <p:tgtEl>
                                          <p:spTgt spid="43"/>
                                        </p:tgtEl>
                                        <p:attrNameLst>
                                          <p:attrName>ppt_y</p:attrName>
                                        </p:attrNameLst>
                                      </p:cBhvr>
                                      <p:tavLst>
                                        <p:tav tm="0">
                                          <p:val>
                                            <p:strVal val="#ppt_y+#ppt_h/2"/>
                                          </p:val>
                                        </p:tav>
                                        <p:tav tm="100000">
                                          <p:val>
                                            <p:strVal val="#ppt_y"/>
                                          </p:val>
                                        </p:tav>
                                      </p:tavLst>
                                    </p:anim>
                                    <p:anim calcmode="lin" valueType="num">
                                      <p:cBhvr>
                                        <p:cTn id="21" dur="750" fill="hold"/>
                                        <p:tgtEl>
                                          <p:spTgt spid="43"/>
                                        </p:tgtEl>
                                        <p:attrNameLst>
                                          <p:attrName>ppt_w</p:attrName>
                                        </p:attrNameLst>
                                      </p:cBhvr>
                                      <p:tavLst>
                                        <p:tav tm="0">
                                          <p:val>
                                            <p:strVal val="#ppt_w"/>
                                          </p:val>
                                        </p:tav>
                                        <p:tav tm="100000">
                                          <p:val>
                                            <p:strVal val="#ppt_w"/>
                                          </p:val>
                                        </p:tav>
                                      </p:tavLst>
                                    </p:anim>
                                    <p:anim calcmode="lin" valueType="num">
                                      <p:cBhvr>
                                        <p:cTn id="22" dur="750" fill="hold"/>
                                        <p:tgtEl>
                                          <p:spTgt spid="43"/>
                                        </p:tgtEl>
                                        <p:attrNameLst>
                                          <p:attrName>ppt_h</p:attrName>
                                        </p:attrNameLst>
                                      </p:cBhvr>
                                      <p:tavLst>
                                        <p:tav tm="0">
                                          <p:val>
                                            <p:fltVal val="0"/>
                                          </p:val>
                                        </p:tav>
                                        <p:tav tm="100000">
                                          <p:val>
                                            <p:strVal val="#ppt_h"/>
                                          </p:val>
                                        </p:tav>
                                      </p:tavLst>
                                    </p:anim>
                                  </p:childTnLst>
                                </p:cTn>
                              </p:par>
                            </p:childTnLst>
                          </p:cTn>
                        </p:par>
                        <p:par>
                          <p:cTn id="23" fill="hold">
                            <p:stCondLst>
                              <p:cond delay="750"/>
                            </p:stCondLst>
                            <p:childTnLst>
                              <p:par>
                                <p:cTn id="24" presetID="47" presetClass="entr" presetSubtype="0" fill="hold" grpId="0"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750"/>
                                        <p:tgtEl>
                                          <p:spTgt spid="50"/>
                                        </p:tgtEl>
                                      </p:cBhvr>
                                    </p:animEffect>
                                    <p:anim calcmode="lin" valueType="num">
                                      <p:cBhvr>
                                        <p:cTn id="27" dur="750" fill="hold"/>
                                        <p:tgtEl>
                                          <p:spTgt spid="50"/>
                                        </p:tgtEl>
                                        <p:attrNameLst>
                                          <p:attrName>ppt_x</p:attrName>
                                        </p:attrNameLst>
                                      </p:cBhvr>
                                      <p:tavLst>
                                        <p:tav tm="0">
                                          <p:val>
                                            <p:strVal val="#ppt_x"/>
                                          </p:val>
                                        </p:tav>
                                        <p:tav tm="100000">
                                          <p:val>
                                            <p:strVal val="#ppt_x"/>
                                          </p:val>
                                        </p:tav>
                                      </p:tavLst>
                                    </p:anim>
                                    <p:anim calcmode="lin" valueType="num">
                                      <p:cBhvr>
                                        <p:cTn id="28" dur="750" fill="hold"/>
                                        <p:tgtEl>
                                          <p:spTgt spid="5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750"/>
                                        <p:tgtEl>
                                          <p:spTgt spid="51"/>
                                        </p:tgtEl>
                                      </p:cBhvr>
                                    </p:animEffect>
                                    <p:anim calcmode="lin" valueType="num">
                                      <p:cBhvr>
                                        <p:cTn id="32" dur="750" fill="hold"/>
                                        <p:tgtEl>
                                          <p:spTgt spid="51"/>
                                        </p:tgtEl>
                                        <p:attrNameLst>
                                          <p:attrName>ppt_x</p:attrName>
                                        </p:attrNameLst>
                                      </p:cBhvr>
                                      <p:tavLst>
                                        <p:tav tm="0">
                                          <p:val>
                                            <p:strVal val="#ppt_x"/>
                                          </p:val>
                                        </p:tav>
                                        <p:tav tm="100000">
                                          <p:val>
                                            <p:strVal val="#ppt_x"/>
                                          </p:val>
                                        </p:tav>
                                      </p:tavLst>
                                    </p:anim>
                                    <p:anim calcmode="lin" valueType="num">
                                      <p:cBhvr>
                                        <p:cTn id="33" dur="750" fill="hold"/>
                                        <p:tgtEl>
                                          <p:spTgt spid="51"/>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16" presetClass="entr" presetSubtype="42"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barn(outHorizontal)">
                                      <p:cBhvr>
                                        <p:cTn id="37" dur="250"/>
                                        <p:tgtEl>
                                          <p:spTgt spid="48"/>
                                        </p:tgtEl>
                                      </p:cBhvr>
                                    </p:animEffect>
                                  </p:childTnLst>
                                </p:cTn>
                              </p:par>
                            </p:childTnLst>
                          </p:cTn>
                        </p:par>
                        <p:par>
                          <p:cTn id="38" fill="hold">
                            <p:stCondLst>
                              <p:cond delay="1750"/>
                            </p:stCondLst>
                            <p:childTnLst>
                              <p:par>
                                <p:cTn id="39" presetID="47" presetClass="entr" presetSubtype="0"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750"/>
                                        <p:tgtEl>
                                          <p:spTgt spid="52"/>
                                        </p:tgtEl>
                                      </p:cBhvr>
                                    </p:animEffect>
                                    <p:anim calcmode="lin" valueType="num">
                                      <p:cBhvr>
                                        <p:cTn id="42" dur="750" fill="hold"/>
                                        <p:tgtEl>
                                          <p:spTgt spid="52"/>
                                        </p:tgtEl>
                                        <p:attrNameLst>
                                          <p:attrName>ppt_x</p:attrName>
                                        </p:attrNameLst>
                                      </p:cBhvr>
                                      <p:tavLst>
                                        <p:tav tm="0">
                                          <p:val>
                                            <p:strVal val="#ppt_x"/>
                                          </p:val>
                                        </p:tav>
                                        <p:tav tm="100000">
                                          <p:val>
                                            <p:strVal val="#ppt_x"/>
                                          </p:val>
                                        </p:tav>
                                      </p:tavLst>
                                    </p:anim>
                                    <p:anim calcmode="lin" valueType="num">
                                      <p:cBhvr>
                                        <p:cTn id="43" dur="750" fill="hold"/>
                                        <p:tgtEl>
                                          <p:spTgt spid="52"/>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750"/>
                                        <p:tgtEl>
                                          <p:spTgt spid="53"/>
                                        </p:tgtEl>
                                      </p:cBhvr>
                                    </p:animEffect>
                                    <p:anim calcmode="lin" valueType="num">
                                      <p:cBhvr>
                                        <p:cTn id="47" dur="750" fill="hold"/>
                                        <p:tgtEl>
                                          <p:spTgt spid="53"/>
                                        </p:tgtEl>
                                        <p:attrNameLst>
                                          <p:attrName>ppt_x</p:attrName>
                                        </p:attrNameLst>
                                      </p:cBhvr>
                                      <p:tavLst>
                                        <p:tav tm="0">
                                          <p:val>
                                            <p:strVal val="#ppt_x"/>
                                          </p:val>
                                        </p:tav>
                                        <p:tav tm="100000">
                                          <p:val>
                                            <p:strVal val="#ppt_x"/>
                                          </p:val>
                                        </p:tav>
                                      </p:tavLst>
                                    </p:anim>
                                    <p:anim calcmode="lin" valueType="num">
                                      <p:cBhvr>
                                        <p:cTn id="48" dur="750" fill="hold"/>
                                        <p:tgtEl>
                                          <p:spTgt spid="53"/>
                                        </p:tgtEl>
                                        <p:attrNameLst>
                                          <p:attrName>ppt_y</p:attrName>
                                        </p:attrNameLst>
                                      </p:cBhvr>
                                      <p:tavLst>
                                        <p:tav tm="0">
                                          <p:val>
                                            <p:strVal val="#ppt_y-.1"/>
                                          </p:val>
                                        </p:tav>
                                        <p:tav tm="100000">
                                          <p:val>
                                            <p:strVal val="#ppt_y"/>
                                          </p:val>
                                        </p:tav>
                                      </p:tavLst>
                                    </p:anim>
                                  </p:childTnLst>
                                </p:cTn>
                              </p:par>
                            </p:childTnLst>
                          </p:cTn>
                        </p:par>
                        <p:par>
                          <p:cTn id="49" fill="hold">
                            <p:stCondLst>
                              <p:cond delay="2500"/>
                            </p:stCondLst>
                            <p:childTnLst>
                              <p:par>
                                <p:cTn id="50" presetID="16" presetClass="entr" presetSubtype="42"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barn(outHorizontal)">
                                      <p:cBhvr>
                                        <p:cTn id="52" dur="250"/>
                                        <p:tgtEl>
                                          <p:spTgt spid="49"/>
                                        </p:tgtEl>
                                      </p:cBhvr>
                                    </p:animEffect>
                                  </p:childTnLst>
                                </p:cTn>
                              </p:par>
                            </p:childTnLst>
                          </p:cTn>
                        </p:par>
                        <p:par>
                          <p:cTn id="53" fill="hold">
                            <p:stCondLst>
                              <p:cond delay="2750"/>
                            </p:stCondLst>
                            <p:childTnLst>
                              <p:par>
                                <p:cTn id="54" presetID="47" presetClass="entr" presetSubtype="0" fill="hold" grpId="0" nodeType="after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fade">
                                      <p:cBhvr>
                                        <p:cTn id="56" dur="750"/>
                                        <p:tgtEl>
                                          <p:spTgt spid="78"/>
                                        </p:tgtEl>
                                      </p:cBhvr>
                                    </p:animEffect>
                                    <p:anim calcmode="lin" valueType="num">
                                      <p:cBhvr>
                                        <p:cTn id="57" dur="750" fill="hold"/>
                                        <p:tgtEl>
                                          <p:spTgt spid="78"/>
                                        </p:tgtEl>
                                        <p:attrNameLst>
                                          <p:attrName>ppt_x</p:attrName>
                                        </p:attrNameLst>
                                      </p:cBhvr>
                                      <p:tavLst>
                                        <p:tav tm="0">
                                          <p:val>
                                            <p:strVal val="#ppt_x"/>
                                          </p:val>
                                        </p:tav>
                                        <p:tav tm="100000">
                                          <p:val>
                                            <p:strVal val="#ppt_x"/>
                                          </p:val>
                                        </p:tav>
                                      </p:tavLst>
                                    </p:anim>
                                    <p:anim calcmode="lin" valueType="num">
                                      <p:cBhvr>
                                        <p:cTn id="58" dur="750" fill="hold"/>
                                        <p:tgtEl>
                                          <p:spTgt spid="78"/>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fade">
                                      <p:cBhvr>
                                        <p:cTn id="61" dur="750"/>
                                        <p:tgtEl>
                                          <p:spTgt spid="79"/>
                                        </p:tgtEl>
                                      </p:cBhvr>
                                    </p:animEffect>
                                    <p:anim calcmode="lin" valueType="num">
                                      <p:cBhvr>
                                        <p:cTn id="62" dur="750" fill="hold"/>
                                        <p:tgtEl>
                                          <p:spTgt spid="79"/>
                                        </p:tgtEl>
                                        <p:attrNameLst>
                                          <p:attrName>ppt_x</p:attrName>
                                        </p:attrNameLst>
                                      </p:cBhvr>
                                      <p:tavLst>
                                        <p:tav tm="0">
                                          <p:val>
                                            <p:strVal val="#ppt_x"/>
                                          </p:val>
                                        </p:tav>
                                        <p:tav tm="100000">
                                          <p:val>
                                            <p:strVal val="#ppt_x"/>
                                          </p:val>
                                        </p:tav>
                                      </p:tavLst>
                                    </p:anim>
                                    <p:anim calcmode="lin" valueType="num">
                                      <p:cBhvr>
                                        <p:cTn id="63" dur="75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p:bldP spid="51" grpId="0"/>
      <p:bldP spid="52" grpId="0"/>
      <p:bldP spid="53" grpId="0"/>
      <p:bldP spid="78" grpId="0"/>
      <p:bldP spid="7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54076" y="953819"/>
            <a:ext cx="1883849"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600" normalizeH="0" baseline="0" noProof="0" dirty="0" smtClean="0">
                <a:ln>
                  <a:noFill/>
                </a:ln>
                <a:solidFill>
                  <a:srgbClr val="31FCE9"/>
                </a:solidFill>
                <a:effectLst/>
                <a:uLnTx/>
                <a:uFillTx/>
                <a:latin typeface="+mn-ea"/>
              </a:rPr>
              <a:t>目录</a:t>
            </a:r>
            <a:endParaRPr kumimoji="0" lang="zh-CN" altLang="en-US" sz="6000" b="1" i="0" u="none" strike="noStrike" kern="0" cap="none" spc="600" normalizeH="0" baseline="0" noProof="0" dirty="0">
              <a:ln>
                <a:noFill/>
              </a:ln>
              <a:solidFill>
                <a:srgbClr val="31FCE9"/>
              </a:solidFill>
              <a:effectLst/>
              <a:uLnTx/>
              <a:uFillTx/>
              <a:latin typeface="+mn-ea"/>
            </a:endParaRPr>
          </a:p>
        </p:txBody>
      </p:sp>
      <p:cxnSp>
        <p:nvCxnSpPr>
          <p:cNvPr id="3" name="直接连接符 2"/>
          <p:cNvCxnSpPr/>
          <p:nvPr/>
        </p:nvCxnSpPr>
        <p:spPr>
          <a:xfrm>
            <a:off x="3301285"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506571" y="4810336"/>
            <a:ext cx="2477722"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zh-CN" altLang="en-US" sz="2400" kern="0" dirty="0">
                <a:solidFill>
                  <a:srgbClr val="3D93F2"/>
                </a:solidFill>
              </a:rPr>
              <a:t>概述及理论研究</a:t>
            </a:r>
          </a:p>
        </p:txBody>
      </p:sp>
      <p:grpSp>
        <p:nvGrpSpPr>
          <p:cNvPr id="7" name="组合 6"/>
          <p:cNvGrpSpPr/>
          <p:nvPr/>
        </p:nvGrpSpPr>
        <p:grpSpPr>
          <a:xfrm>
            <a:off x="3749977" y="2868277"/>
            <a:ext cx="1564016" cy="1564014"/>
            <a:chOff x="1573109" y="2647682"/>
            <a:chExt cx="1530310" cy="1530308"/>
          </a:xfrm>
          <a:solidFill>
            <a:srgbClr val="FFFF00"/>
          </a:solidFill>
        </p:grpSpPr>
        <p:sp>
          <p:nvSpPr>
            <p:cNvPr id="6" name="椭圆 5"/>
            <p:cNvSpPr/>
            <p:nvPr/>
          </p:nvSpPr>
          <p:spPr>
            <a:xfrm>
              <a:off x="1573109" y="2647682"/>
              <a:ext cx="1530310" cy="1530308"/>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dirty="0">
                <a:ln>
                  <a:noFill/>
                </a:ln>
                <a:solidFill>
                  <a:srgbClr val="FF0000"/>
                </a:solidFill>
                <a:effectLst/>
                <a:uLnTx/>
                <a:uFillTx/>
              </a:endParaRPr>
            </a:p>
          </p:txBody>
        </p:sp>
        <p:sp>
          <p:nvSpPr>
            <p:cNvPr id="5" name="椭圆 4"/>
            <p:cNvSpPr/>
            <p:nvPr/>
          </p:nvSpPr>
          <p:spPr>
            <a:xfrm>
              <a:off x="1739362" y="2813936"/>
              <a:ext cx="1197804" cy="1197802"/>
            </a:xfrm>
            <a:prstGeom prst="ellipse">
              <a:avLst/>
            </a:prstGeom>
            <a:solidFill>
              <a:srgbClr val="FFC000"/>
            </a:solidFill>
            <a:ln>
              <a:solidFill>
                <a:srgbClr val="FFC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rgbClr val="FF0000"/>
                  </a:solidFill>
                  <a:latin typeface="+mn-ea"/>
                  <a:cs typeface="Open Sans Light" panose="020B0306030504020204" pitchFamily="34" charset="0"/>
                </a:rPr>
                <a:t>2</a:t>
              </a:r>
              <a:endParaRPr lang="zh-CN" altLang="en-US" sz="4800" b="1" dirty="0">
                <a:solidFill>
                  <a:srgbClr val="FF0000"/>
                </a:solidFill>
                <a:latin typeface="+mn-ea"/>
                <a:cs typeface="Open Sans Light" panose="020B0306030504020204" pitchFamily="34" charset="0"/>
              </a:endParaRPr>
            </a:p>
          </p:txBody>
        </p:sp>
      </p:grpSp>
      <p:cxnSp>
        <p:nvCxnSpPr>
          <p:cNvPr id="8" name="直接连接符 7"/>
          <p:cNvCxnSpPr/>
          <p:nvPr/>
        </p:nvCxnSpPr>
        <p:spPr>
          <a:xfrm>
            <a:off x="6096000"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126494" y="2884554"/>
            <a:ext cx="1564016" cy="1564014"/>
            <a:chOff x="1573109" y="2647683"/>
            <a:chExt cx="1530310" cy="1530308"/>
          </a:xfrm>
        </p:grpSpPr>
        <p:sp>
          <p:nvSpPr>
            <p:cNvPr id="11" name="椭圆 10"/>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12" name="椭圆 11"/>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1</a:t>
              </a:r>
              <a:endParaRPr lang="zh-CN" altLang="en-US" sz="4800" b="1" dirty="0">
                <a:solidFill>
                  <a:schemeClr val="bg1"/>
                </a:solidFill>
                <a:latin typeface="+mn-ea"/>
                <a:cs typeface="Open Sans Light" panose="020B0306030504020204" pitchFamily="34" charset="0"/>
              </a:endParaRPr>
            </a:p>
          </p:txBody>
        </p:sp>
      </p:grpSp>
      <p:cxnSp>
        <p:nvCxnSpPr>
          <p:cNvPr id="13" name="直接连接符 12"/>
          <p:cNvCxnSpPr/>
          <p:nvPr/>
        </p:nvCxnSpPr>
        <p:spPr>
          <a:xfrm>
            <a:off x="8890715" y="2884554"/>
            <a:ext cx="0" cy="2311400"/>
          </a:xfrm>
          <a:prstGeom prst="line">
            <a:avLst/>
          </a:prstGeom>
          <a:ln w="31750" cap="rnd">
            <a:solidFill>
              <a:srgbClr val="31FCE9">
                <a:alpha val="50000"/>
              </a:srgbClr>
            </a:solidFill>
            <a:round/>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6437973" y="4752976"/>
            <a:ext cx="2110770"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smtClean="0">
                <a:solidFill>
                  <a:srgbClr val="3D93F2"/>
                </a:solidFill>
              </a:rPr>
              <a:t>研究热点与难点</a:t>
            </a:r>
            <a:endParaRPr kumimoji="0" lang="zh-CN" altLang="en-US" sz="2000" b="0" i="0" u="none" strike="noStrike" kern="0" cap="none" spc="0" normalizeH="0" baseline="0" noProof="0" dirty="0">
              <a:ln>
                <a:noFill/>
              </a:ln>
              <a:solidFill>
                <a:srgbClr val="3D93F2"/>
              </a:solidFill>
              <a:effectLst/>
              <a:uLnTx/>
              <a:uFillTx/>
            </a:endParaRPr>
          </a:p>
        </p:txBody>
      </p:sp>
      <p:grpSp>
        <p:nvGrpSpPr>
          <p:cNvPr id="15" name="组合 14"/>
          <p:cNvGrpSpPr/>
          <p:nvPr/>
        </p:nvGrpSpPr>
        <p:grpSpPr>
          <a:xfrm>
            <a:off x="6711350" y="2884554"/>
            <a:ext cx="1564016" cy="1564014"/>
            <a:chOff x="1573109" y="2647683"/>
            <a:chExt cx="1530310" cy="1530308"/>
          </a:xfrm>
        </p:grpSpPr>
        <p:sp>
          <p:nvSpPr>
            <p:cNvPr id="16" name="椭圆 15"/>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17" name="椭圆 16"/>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3</a:t>
              </a:r>
              <a:endParaRPr lang="zh-CN" altLang="en-US" sz="4800" b="1" dirty="0">
                <a:solidFill>
                  <a:schemeClr val="bg1"/>
                </a:solidFill>
                <a:latin typeface="+mn-ea"/>
                <a:cs typeface="Open Sans Light" panose="020B0306030504020204" pitchFamily="34" charset="0"/>
              </a:endParaRPr>
            </a:p>
          </p:txBody>
        </p:sp>
      </p:grpSp>
      <p:grpSp>
        <p:nvGrpSpPr>
          <p:cNvPr id="19" name="组合 18"/>
          <p:cNvGrpSpPr/>
          <p:nvPr/>
        </p:nvGrpSpPr>
        <p:grpSpPr>
          <a:xfrm>
            <a:off x="9506065" y="2884554"/>
            <a:ext cx="1564016" cy="1564014"/>
            <a:chOff x="1573109" y="2647683"/>
            <a:chExt cx="1530310" cy="1530308"/>
          </a:xfrm>
        </p:grpSpPr>
        <p:sp>
          <p:nvSpPr>
            <p:cNvPr id="20" name="椭圆 19"/>
            <p:cNvSpPr/>
            <p:nvPr/>
          </p:nvSpPr>
          <p:spPr>
            <a:xfrm>
              <a:off x="1573109" y="2647683"/>
              <a:ext cx="1530310" cy="1530308"/>
            </a:xfrm>
            <a:prstGeom prst="ellipse">
              <a:avLst/>
            </a:prstGeom>
            <a:solidFill>
              <a:srgbClr val="31FC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kern="0" dirty="0">
                <a:solidFill>
                  <a:srgbClr val="7030A0"/>
                </a:solidFill>
              </a:endParaRPr>
            </a:p>
          </p:txBody>
        </p:sp>
        <p:sp>
          <p:nvSpPr>
            <p:cNvPr id="21" name="椭圆 20"/>
            <p:cNvSpPr/>
            <p:nvPr/>
          </p:nvSpPr>
          <p:spPr>
            <a:xfrm>
              <a:off x="1739362" y="2813936"/>
              <a:ext cx="1197804" cy="1197802"/>
            </a:xfrm>
            <a:prstGeom prst="ellipse">
              <a:avLst/>
            </a:prstGeom>
            <a:solidFill>
              <a:srgbClr val="002060">
                <a:alpha val="40000"/>
              </a:srgb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b="1" dirty="0">
                  <a:solidFill>
                    <a:schemeClr val="bg1"/>
                  </a:solidFill>
                  <a:latin typeface="+mn-ea"/>
                  <a:cs typeface="Open Sans Light" panose="020B0306030504020204" pitchFamily="34" charset="0"/>
                </a:rPr>
                <a:t>4</a:t>
              </a:r>
              <a:endParaRPr lang="zh-CN" altLang="en-US" sz="4800" b="1" dirty="0">
                <a:solidFill>
                  <a:schemeClr val="bg1"/>
                </a:solidFill>
                <a:latin typeface="+mn-ea"/>
                <a:cs typeface="Open Sans Light" panose="020B0306030504020204" pitchFamily="34" charset="0"/>
              </a:endParaRPr>
            </a:p>
          </p:txBody>
        </p:sp>
      </p:grpSp>
      <p:sp>
        <p:nvSpPr>
          <p:cNvPr id="22" name="圆角矩形 21"/>
          <p:cNvSpPr/>
          <p:nvPr/>
        </p:nvSpPr>
        <p:spPr>
          <a:xfrm>
            <a:off x="9007522" y="4752976"/>
            <a:ext cx="2988860"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smtClean="0">
                <a:solidFill>
                  <a:srgbClr val="3D93F2"/>
                </a:solidFill>
              </a:rPr>
              <a:t>分词系统研究与总结</a:t>
            </a:r>
            <a:endParaRPr kumimoji="0" lang="zh-CN" altLang="en-US" sz="2400" b="0" i="0" u="none" strike="noStrike" kern="0" cap="none" spc="0" normalizeH="0" baseline="0" noProof="0" dirty="0">
              <a:ln>
                <a:noFill/>
              </a:ln>
              <a:solidFill>
                <a:srgbClr val="3D93F2"/>
              </a:solidFill>
              <a:effectLst/>
              <a:uLnTx/>
              <a:uFillTx/>
            </a:endParaRPr>
          </a:p>
        </p:txBody>
      </p:sp>
      <p:sp>
        <p:nvSpPr>
          <p:cNvPr id="23" name="圆角矩形 22"/>
          <p:cNvSpPr/>
          <p:nvPr/>
        </p:nvSpPr>
        <p:spPr>
          <a:xfrm>
            <a:off x="3643257" y="4752976"/>
            <a:ext cx="2110771" cy="3856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smtClean="0">
                <a:solidFill>
                  <a:srgbClr val="FF0000"/>
                </a:solidFill>
              </a:rPr>
              <a:t>分词算法研究</a:t>
            </a:r>
            <a:endParaRPr kumimoji="0" lang="zh-CN" altLang="en-US" sz="2400" b="1"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1912638777"/>
      </p:ext>
    </p:extLst>
  </p:cSld>
  <p:clrMapOvr>
    <a:masterClrMapping/>
  </p:clrMapOvr>
  <mc:AlternateContent xmlns:mc="http://schemas.openxmlformats.org/markup-compatibility/2006" xmlns:p14="http://schemas.microsoft.com/office/powerpoint/2010/main">
    <mc:Choice Requires="p14">
      <p:transition spd="slow" p14:dur="20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fltVal val="0"/>
                                          </p:val>
                                        </p:tav>
                                        <p:tav tm="100000">
                                          <p:val>
                                            <p:strVal val="#ppt_w"/>
                                          </p:val>
                                        </p:tav>
                                      </p:tavLst>
                                    </p:anim>
                                    <p:anim calcmode="lin" valueType="num">
                                      <p:cBhvr>
                                        <p:cTn id="14" dur="750" fill="hold"/>
                                        <p:tgtEl>
                                          <p:spTgt spid="7"/>
                                        </p:tgtEl>
                                        <p:attrNameLst>
                                          <p:attrName>ppt_h</p:attrName>
                                        </p:attrNameLst>
                                      </p:cBhvr>
                                      <p:tavLst>
                                        <p:tav tm="0">
                                          <p:val>
                                            <p:fltVal val="0"/>
                                          </p:val>
                                        </p:tav>
                                        <p:tav tm="100000">
                                          <p:val>
                                            <p:strVal val="#ppt_h"/>
                                          </p:val>
                                        </p:tav>
                                      </p:tavLst>
                                    </p:anim>
                                    <p:animEffect transition="in" filter="fade">
                                      <p:cBhvr>
                                        <p:cTn id="15" dur="750"/>
                                        <p:tgtEl>
                                          <p:spTgt spid="7"/>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750"/>
                                        <p:tgtEl>
                                          <p:spTgt spid="4"/>
                                        </p:tgtEl>
                                      </p:cBhvr>
                                    </p:animEffect>
                                    <p:anim calcmode="lin" valueType="num">
                                      <p:cBhvr>
                                        <p:cTn id="19" dur="750" fill="hold"/>
                                        <p:tgtEl>
                                          <p:spTgt spid="4"/>
                                        </p:tgtEl>
                                        <p:attrNameLst>
                                          <p:attrName>ppt_x</p:attrName>
                                        </p:attrNameLst>
                                      </p:cBhvr>
                                      <p:tavLst>
                                        <p:tav tm="0">
                                          <p:val>
                                            <p:strVal val="#ppt_x"/>
                                          </p:val>
                                        </p:tav>
                                        <p:tav tm="100000">
                                          <p:val>
                                            <p:strVal val="#ppt_x"/>
                                          </p:val>
                                        </p:tav>
                                      </p:tavLst>
                                    </p:anim>
                                    <p:anim calcmode="lin" valueType="num">
                                      <p:cBhvr>
                                        <p:cTn id="20" dur="75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250"/>
                            </p:stCondLst>
                            <p:childTnLst>
                              <p:par>
                                <p:cTn id="22" presetID="16" presetClass="entr" presetSubtype="4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outHorizontal)">
                                      <p:cBhvr>
                                        <p:cTn id="24" dur="500"/>
                                        <p:tgtEl>
                                          <p:spTgt spid="3"/>
                                        </p:tgtEl>
                                      </p:cBhvr>
                                    </p:animEffect>
                                  </p:childTnLst>
                                </p:cTn>
                              </p:par>
                            </p:childTnLst>
                          </p:cTn>
                        </p:par>
                        <p:par>
                          <p:cTn id="25" fill="hold">
                            <p:stCondLst>
                              <p:cond delay="275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750" fill="hold"/>
                                        <p:tgtEl>
                                          <p:spTgt spid="10"/>
                                        </p:tgtEl>
                                        <p:attrNameLst>
                                          <p:attrName>ppt_w</p:attrName>
                                        </p:attrNameLst>
                                      </p:cBhvr>
                                      <p:tavLst>
                                        <p:tav tm="0">
                                          <p:val>
                                            <p:fltVal val="0"/>
                                          </p:val>
                                        </p:tav>
                                        <p:tav tm="100000">
                                          <p:val>
                                            <p:strVal val="#ppt_w"/>
                                          </p:val>
                                        </p:tav>
                                      </p:tavLst>
                                    </p:anim>
                                    <p:anim calcmode="lin" valueType="num">
                                      <p:cBhvr>
                                        <p:cTn id="29" dur="750" fill="hold"/>
                                        <p:tgtEl>
                                          <p:spTgt spid="10"/>
                                        </p:tgtEl>
                                        <p:attrNameLst>
                                          <p:attrName>ppt_h</p:attrName>
                                        </p:attrNameLst>
                                      </p:cBhvr>
                                      <p:tavLst>
                                        <p:tav tm="0">
                                          <p:val>
                                            <p:fltVal val="0"/>
                                          </p:val>
                                        </p:tav>
                                        <p:tav tm="100000">
                                          <p:val>
                                            <p:strVal val="#ppt_h"/>
                                          </p:val>
                                        </p:tav>
                                      </p:tavLst>
                                    </p:anim>
                                    <p:animEffect transition="in" filter="fade">
                                      <p:cBhvr>
                                        <p:cTn id="30" dur="750"/>
                                        <p:tgtEl>
                                          <p:spTgt spid="10"/>
                                        </p:tgtEl>
                                      </p:cBhvr>
                                    </p:animEffect>
                                  </p:childTnLst>
                                </p:cTn>
                              </p:par>
                            </p:childTnLst>
                          </p:cTn>
                        </p:par>
                        <p:par>
                          <p:cTn id="31" fill="hold">
                            <p:stCondLst>
                              <p:cond delay="3500"/>
                            </p:stCondLst>
                            <p:childTnLst>
                              <p:par>
                                <p:cTn id="32" presetID="16" presetClass="entr" presetSubtype="42"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outHorizontal)">
                                      <p:cBhvr>
                                        <p:cTn id="34" dur="500"/>
                                        <p:tgtEl>
                                          <p:spTgt spid="8"/>
                                        </p:tgtEl>
                                      </p:cBhvr>
                                    </p:animEffect>
                                  </p:childTnLst>
                                </p:cTn>
                              </p:par>
                            </p:childTnLst>
                          </p:cTn>
                        </p:par>
                        <p:par>
                          <p:cTn id="35" fill="hold">
                            <p:stCondLst>
                              <p:cond delay="4000"/>
                            </p:stCondLst>
                            <p:childTnLst>
                              <p:par>
                                <p:cTn id="36" presetID="53" presetClass="entr" presetSubtype="16"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750" fill="hold"/>
                                        <p:tgtEl>
                                          <p:spTgt spid="15"/>
                                        </p:tgtEl>
                                        <p:attrNameLst>
                                          <p:attrName>ppt_w</p:attrName>
                                        </p:attrNameLst>
                                      </p:cBhvr>
                                      <p:tavLst>
                                        <p:tav tm="0">
                                          <p:val>
                                            <p:fltVal val="0"/>
                                          </p:val>
                                        </p:tav>
                                        <p:tav tm="100000">
                                          <p:val>
                                            <p:strVal val="#ppt_w"/>
                                          </p:val>
                                        </p:tav>
                                      </p:tavLst>
                                    </p:anim>
                                    <p:anim calcmode="lin" valueType="num">
                                      <p:cBhvr>
                                        <p:cTn id="39" dur="750" fill="hold"/>
                                        <p:tgtEl>
                                          <p:spTgt spid="15"/>
                                        </p:tgtEl>
                                        <p:attrNameLst>
                                          <p:attrName>ppt_h</p:attrName>
                                        </p:attrNameLst>
                                      </p:cBhvr>
                                      <p:tavLst>
                                        <p:tav tm="0">
                                          <p:val>
                                            <p:fltVal val="0"/>
                                          </p:val>
                                        </p:tav>
                                        <p:tav tm="100000">
                                          <p:val>
                                            <p:strVal val="#ppt_h"/>
                                          </p:val>
                                        </p:tav>
                                      </p:tavLst>
                                    </p:anim>
                                    <p:animEffect transition="in" filter="fade">
                                      <p:cBhvr>
                                        <p:cTn id="40" dur="750"/>
                                        <p:tgtEl>
                                          <p:spTgt spid="15"/>
                                        </p:tgtEl>
                                      </p:cBhvr>
                                    </p:animEffect>
                                  </p:childTnLst>
                                </p:cTn>
                              </p:par>
                              <p:par>
                                <p:cTn id="41" presetID="47"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750"/>
                                        <p:tgtEl>
                                          <p:spTgt spid="14"/>
                                        </p:tgtEl>
                                      </p:cBhvr>
                                    </p:animEffect>
                                    <p:anim calcmode="lin" valueType="num">
                                      <p:cBhvr>
                                        <p:cTn id="44" dur="750" fill="hold"/>
                                        <p:tgtEl>
                                          <p:spTgt spid="14"/>
                                        </p:tgtEl>
                                        <p:attrNameLst>
                                          <p:attrName>ppt_x</p:attrName>
                                        </p:attrNameLst>
                                      </p:cBhvr>
                                      <p:tavLst>
                                        <p:tav tm="0">
                                          <p:val>
                                            <p:strVal val="#ppt_x"/>
                                          </p:val>
                                        </p:tav>
                                        <p:tav tm="100000">
                                          <p:val>
                                            <p:strVal val="#ppt_x"/>
                                          </p:val>
                                        </p:tav>
                                      </p:tavLst>
                                    </p:anim>
                                    <p:anim calcmode="lin" valueType="num">
                                      <p:cBhvr>
                                        <p:cTn id="45" dur="75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4750"/>
                            </p:stCondLst>
                            <p:childTnLst>
                              <p:par>
                                <p:cTn id="47" presetID="16" presetClass="entr" presetSubtype="42"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outHorizontal)">
                                      <p:cBhvr>
                                        <p:cTn id="49" dur="500"/>
                                        <p:tgtEl>
                                          <p:spTgt spid="13"/>
                                        </p:tgtEl>
                                      </p:cBhvr>
                                    </p:animEffect>
                                  </p:childTnLst>
                                </p:cTn>
                              </p:par>
                            </p:childTnLst>
                          </p:cTn>
                        </p:par>
                        <p:par>
                          <p:cTn id="50" fill="hold">
                            <p:stCondLst>
                              <p:cond delay="5250"/>
                            </p:stCondLst>
                            <p:childTnLst>
                              <p:par>
                                <p:cTn id="51" presetID="53" presetClass="entr" presetSubtype="16"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750" fill="hold"/>
                                        <p:tgtEl>
                                          <p:spTgt spid="19"/>
                                        </p:tgtEl>
                                        <p:attrNameLst>
                                          <p:attrName>ppt_w</p:attrName>
                                        </p:attrNameLst>
                                      </p:cBhvr>
                                      <p:tavLst>
                                        <p:tav tm="0">
                                          <p:val>
                                            <p:fltVal val="0"/>
                                          </p:val>
                                        </p:tav>
                                        <p:tav tm="100000">
                                          <p:val>
                                            <p:strVal val="#ppt_w"/>
                                          </p:val>
                                        </p:tav>
                                      </p:tavLst>
                                    </p:anim>
                                    <p:anim calcmode="lin" valueType="num">
                                      <p:cBhvr>
                                        <p:cTn id="54" dur="750" fill="hold"/>
                                        <p:tgtEl>
                                          <p:spTgt spid="19"/>
                                        </p:tgtEl>
                                        <p:attrNameLst>
                                          <p:attrName>ppt_h</p:attrName>
                                        </p:attrNameLst>
                                      </p:cBhvr>
                                      <p:tavLst>
                                        <p:tav tm="0">
                                          <p:val>
                                            <p:fltVal val="0"/>
                                          </p:val>
                                        </p:tav>
                                        <p:tav tm="100000">
                                          <p:val>
                                            <p:strVal val="#ppt_h"/>
                                          </p:val>
                                        </p:tav>
                                      </p:tavLst>
                                    </p:anim>
                                    <p:animEffect transition="in" filter="fade">
                                      <p:cBhvr>
                                        <p:cTn id="55" dur="750"/>
                                        <p:tgtEl>
                                          <p:spTgt spid="19"/>
                                        </p:tgtEl>
                                      </p:cBhvr>
                                    </p:animEffect>
                                  </p:childTnLst>
                                </p:cTn>
                              </p:par>
                              <p:par>
                                <p:cTn id="56" presetID="47"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750"/>
                                        <p:tgtEl>
                                          <p:spTgt spid="22"/>
                                        </p:tgtEl>
                                      </p:cBhvr>
                                    </p:animEffect>
                                    <p:anim calcmode="lin" valueType="num">
                                      <p:cBhvr>
                                        <p:cTn id="59" dur="750" fill="hold"/>
                                        <p:tgtEl>
                                          <p:spTgt spid="22"/>
                                        </p:tgtEl>
                                        <p:attrNameLst>
                                          <p:attrName>ppt_x</p:attrName>
                                        </p:attrNameLst>
                                      </p:cBhvr>
                                      <p:tavLst>
                                        <p:tav tm="0">
                                          <p:val>
                                            <p:strVal val="#ppt_x"/>
                                          </p:val>
                                        </p:tav>
                                        <p:tav tm="100000">
                                          <p:val>
                                            <p:strVal val="#ppt_x"/>
                                          </p:val>
                                        </p:tav>
                                      </p:tavLst>
                                    </p:anim>
                                    <p:anim calcmode="lin" valueType="num">
                                      <p:cBhvr>
                                        <p:cTn id="60" dur="750" fill="hold"/>
                                        <p:tgtEl>
                                          <p:spTgt spid="22"/>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750"/>
                                        <p:tgtEl>
                                          <p:spTgt spid="23"/>
                                        </p:tgtEl>
                                      </p:cBhvr>
                                    </p:animEffect>
                                    <p:anim calcmode="lin" valueType="num">
                                      <p:cBhvr>
                                        <p:cTn id="64" dur="750" fill="hold"/>
                                        <p:tgtEl>
                                          <p:spTgt spid="23"/>
                                        </p:tgtEl>
                                        <p:attrNameLst>
                                          <p:attrName>ppt_x</p:attrName>
                                        </p:attrNameLst>
                                      </p:cBhvr>
                                      <p:tavLst>
                                        <p:tav tm="0">
                                          <p:val>
                                            <p:strVal val="#ppt_x"/>
                                          </p:val>
                                        </p:tav>
                                        <p:tav tm="100000">
                                          <p:val>
                                            <p:strVal val="#ppt_x"/>
                                          </p:val>
                                        </p:tav>
                                      </p:tavLst>
                                    </p:anim>
                                    <p:anim calcmode="lin" valueType="num">
                                      <p:cBhvr>
                                        <p:cTn id="65"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4" name="Freeform 105"/>
          <p:cNvSpPr>
            <a:spLocks noChangeArrowheads="1"/>
          </p:cNvSpPr>
          <p:nvPr/>
        </p:nvSpPr>
        <p:spPr bwMode="auto">
          <a:xfrm>
            <a:off x="5980321" y="4769217"/>
            <a:ext cx="1372796" cy="1432618"/>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24596" name="Freeform 107"/>
          <p:cNvSpPr>
            <a:spLocks noChangeArrowheads="1"/>
          </p:cNvSpPr>
          <p:nvPr/>
        </p:nvSpPr>
        <p:spPr bwMode="auto">
          <a:xfrm>
            <a:off x="4380408" y="4769217"/>
            <a:ext cx="1377843" cy="1432618"/>
          </a:xfrm>
          <a:custGeom>
            <a:avLst/>
            <a:gdLst>
              <a:gd name="T0" fmla="*/ 855693509 w 878"/>
              <a:gd name="T1" fmla="*/ 29137821 h 952"/>
              <a:gd name="T2" fmla="*/ 444414694 w 878"/>
              <a:gd name="T3" fmla="*/ 244754345 h 952"/>
              <a:gd name="T4" fmla="*/ 485347601 w 878"/>
              <a:gd name="T5" fmla="*/ 0 h 952"/>
              <a:gd name="T6" fmla="*/ 159833113 w 878"/>
              <a:gd name="T7" fmla="*/ 0 h 952"/>
              <a:gd name="T8" fmla="*/ 0 w 878"/>
              <a:gd name="T9" fmla="*/ 924625665 h 952"/>
              <a:gd name="T10" fmla="*/ 855693509 w 878"/>
              <a:gd name="T11" fmla="*/ 477852971 h 952"/>
              <a:gd name="T12" fmla="*/ 855693509 w 878"/>
              <a:gd name="T13" fmla="*/ 29137821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grpSp>
        <p:nvGrpSpPr>
          <p:cNvPr id="3" name="组合 2"/>
          <p:cNvGrpSpPr/>
          <p:nvPr/>
        </p:nvGrpSpPr>
        <p:grpSpPr>
          <a:xfrm>
            <a:off x="3464369" y="1811868"/>
            <a:ext cx="4804786" cy="4389967"/>
            <a:chOff x="3464369" y="1727201"/>
            <a:chExt cx="4804786" cy="4389967"/>
          </a:xfrm>
        </p:grpSpPr>
        <p:sp>
          <p:nvSpPr>
            <p:cNvPr id="24593" name="Freeform 104"/>
            <p:cNvSpPr>
              <a:spLocks noChangeArrowheads="1"/>
            </p:cNvSpPr>
            <p:nvPr/>
          </p:nvSpPr>
          <p:spPr bwMode="auto">
            <a:xfrm>
              <a:off x="5980321" y="4684550"/>
              <a:ext cx="1372796" cy="1432618"/>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24595" name="Freeform 106"/>
            <p:cNvSpPr>
              <a:spLocks noChangeArrowheads="1"/>
            </p:cNvSpPr>
            <p:nvPr/>
          </p:nvSpPr>
          <p:spPr bwMode="auto">
            <a:xfrm>
              <a:off x="4380408" y="4684550"/>
              <a:ext cx="1377843" cy="1432618"/>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close/>
                </a:path>
              </a:pathLst>
            </a:custGeom>
            <a:solidFill>
              <a:srgbClr val="31FCE9">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24597" name="Freeform 108"/>
            <p:cNvSpPr>
              <a:spLocks noChangeArrowheads="1"/>
            </p:cNvSpPr>
            <p:nvPr/>
          </p:nvSpPr>
          <p:spPr bwMode="auto">
            <a:xfrm>
              <a:off x="5866762" y="1727201"/>
              <a:ext cx="2402393" cy="2714943"/>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31FCE9">
                <a:alpha val="7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24598" name="Freeform 109"/>
            <p:cNvSpPr>
              <a:spLocks noChangeArrowheads="1"/>
            </p:cNvSpPr>
            <p:nvPr/>
          </p:nvSpPr>
          <p:spPr bwMode="auto">
            <a:xfrm>
              <a:off x="3464369" y="1727201"/>
              <a:ext cx="2402393" cy="2714943"/>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grpSp>
      <p:sp>
        <p:nvSpPr>
          <p:cNvPr id="24599" name="任意多边形 42"/>
          <p:cNvSpPr>
            <a:spLocks/>
          </p:cNvSpPr>
          <p:nvPr/>
        </p:nvSpPr>
        <p:spPr bwMode="auto">
          <a:xfrm flipH="1">
            <a:off x="776818" y="2430003"/>
            <a:ext cx="4350553" cy="940534"/>
          </a:xfrm>
          <a:custGeom>
            <a:avLst/>
            <a:gdLst>
              <a:gd name="T0" fmla="*/ 0 w 2896333"/>
              <a:gd name="T1" fmla="*/ 652974 h 581025"/>
              <a:gd name="T2" fmla="*/ 297672 w 2896333"/>
              <a:gd name="T3" fmla="*/ 0 h 581025"/>
              <a:gd name="T4" fmla="*/ 2586149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chemeClr val="bg1"/>
            </a:solidFill>
            <a:prstDash val="dash"/>
            <a:miter lim="800000"/>
            <a:headEnd type="oval" w="med" len="me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400"/>
          </a:p>
        </p:txBody>
      </p:sp>
      <p:sp>
        <p:nvSpPr>
          <p:cNvPr id="24601" name="任意多边形 44"/>
          <p:cNvSpPr>
            <a:spLocks/>
          </p:cNvSpPr>
          <p:nvPr/>
        </p:nvSpPr>
        <p:spPr bwMode="auto">
          <a:xfrm flipH="1">
            <a:off x="776818" y="4759521"/>
            <a:ext cx="3868559" cy="947807"/>
          </a:xfrm>
          <a:custGeom>
            <a:avLst/>
            <a:gdLst>
              <a:gd name="T0" fmla="*/ 0 w 2528430"/>
              <a:gd name="T1" fmla="*/ 656332 h 587027"/>
              <a:gd name="T2" fmla="*/ 308846 w 2528430"/>
              <a:gd name="T3" fmla="*/ 6710 h 587027"/>
              <a:gd name="T4" fmla="*/ 2342398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chemeClr val="bg1"/>
            </a:solidFill>
            <a:prstDash val="dash"/>
            <a:miter lim="800000"/>
            <a:headEnd type="oval" w="med" len="me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400"/>
          </a:p>
        </p:txBody>
      </p:sp>
      <p:sp>
        <p:nvSpPr>
          <p:cNvPr id="24602" name="任意多边形 47"/>
          <p:cNvSpPr>
            <a:spLocks/>
          </p:cNvSpPr>
          <p:nvPr/>
        </p:nvSpPr>
        <p:spPr bwMode="auto">
          <a:xfrm>
            <a:off x="6606153" y="2430003"/>
            <a:ext cx="4640759" cy="940534"/>
          </a:xfrm>
          <a:custGeom>
            <a:avLst/>
            <a:gdLst>
              <a:gd name="T0" fmla="*/ 0 w 2896333"/>
              <a:gd name="T1" fmla="*/ 652974 h 581025"/>
              <a:gd name="T2" fmla="*/ 297672 w 2896333"/>
              <a:gd name="T3" fmla="*/ 0 h 581025"/>
              <a:gd name="T4" fmla="*/ 2586149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chemeClr val="bg1"/>
            </a:solidFill>
            <a:prstDash val="dash"/>
            <a:miter lim="800000"/>
            <a:headEnd type="oval" w="med" len="me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400"/>
          </a:p>
        </p:txBody>
      </p:sp>
      <p:sp>
        <p:nvSpPr>
          <p:cNvPr id="24603" name="任意多边形 48"/>
          <p:cNvSpPr>
            <a:spLocks/>
          </p:cNvSpPr>
          <p:nvPr/>
        </p:nvSpPr>
        <p:spPr bwMode="auto">
          <a:xfrm>
            <a:off x="6934212" y="4759521"/>
            <a:ext cx="4312700" cy="947807"/>
          </a:xfrm>
          <a:custGeom>
            <a:avLst/>
            <a:gdLst>
              <a:gd name="T0" fmla="*/ 0 w 2528430"/>
              <a:gd name="T1" fmla="*/ 656332 h 587027"/>
              <a:gd name="T2" fmla="*/ 383834 w 2528430"/>
              <a:gd name="T3" fmla="*/ 6710 h 587027"/>
              <a:gd name="T4" fmla="*/ 2911125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chemeClr val="bg1"/>
            </a:solidFill>
            <a:prstDash val="dash"/>
            <a:miter lim="800000"/>
            <a:headEnd type="oval" w="med" len="med"/>
            <a:tailEnd/>
          </a:ln>
          <a:extLst>
            <a:ext uri="{909E8E84-426E-40DD-AFC4-6F175D3DCCD1}">
              <a14:hiddenFill xmlns:a14="http://schemas.microsoft.com/office/drawing/2010/main">
                <a:solidFill>
                  <a:srgbClr val="FFFFFF"/>
                </a:solidFill>
              </a14:hiddenFill>
            </a:ext>
          </a:extLst>
        </p:spPr>
        <p:txBody>
          <a:bodyPr anchor="ctr"/>
          <a:lstStyle/>
          <a:p>
            <a:endParaRPr lang="zh-CN" altLang="en-US" sz="2400"/>
          </a:p>
        </p:txBody>
      </p:sp>
      <p:sp>
        <p:nvSpPr>
          <p:cNvPr id="24604" name="Oval 54"/>
          <p:cNvSpPr>
            <a:spLocks noChangeArrowheads="1"/>
          </p:cNvSpPr>
          <p:nvPr/>
        </p:nvSpPr>
        <p:spPr bwMode="auto">
          <a:xfrm>
            <a:off x="4607525" y="5644302"/>
            <a:ext cx="131223" cy="12605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solidFill>
                <a:srgbClr val="000000"/>
              </a:solidFill>
              <a:latin typeface="宋体" panose="02010600030101010101" pitchFamily="2" charset="-122"/>
              <a:sym typeface="宋体" panose="02010600030101010101" pitchFamily="2" charset="-122"/>
            </a:endParaRPr>
          </a:p>
        </p:txBody>
      </p:sp>
      <p:sp>
        <p:nvSpPr>
          <p:cNvPr id="2" name="文本占位符 1"/>
          <p:cNvSpPr>
            <a:spLocks noGrp="1"/>
          </p:cNvSpPr>
          <p:nvPr>
            <p:ph type="body" sz="quarter" idx="10"/>
          </p:nvPr>
        </p:nvSpPr>
        <p:spPr>
          <a:xfrm>
            <a:off x="2210765" y="483838"/>
            <a:ext cx="7770470" cy="942967"/>
          </a:xfrm>
        </p:spPr>
        <p:txBody>
          <a:bodyPr/>
          <a:lstStyle/>
          <a:p>
            <a:r>
              <a:rPr lang="zh-CN" altLang="en-US" dirty="0"/>
              <a:t>分词算法</a:t>
            </a:r>
            <a:r>
              <a:rPr lang="zh-CN" altLang="en-US" dirty="0" smtClean="0"/>
              <a:t>研究</a:t>
            </a:r>
            <a:endParaRPr lang="en-US" altLang="zh-CN" dirty="0"/>
          </a:p>
        </p:txBody>
      </p:sp>
      <p:sp>
        <p:nvSpPr>
          <p:cNvPr id="27" name="文本框 26"/>
          <p:cNvSpPr txBox="1"/>
          <p:nvPr/>
        </p:nvSpPr>
        <p:spPr>
          <a:xfrm>
            <a:off x="8359477" y="2561052"/>
            <a:ext cx="2861146" cy="1212640"/>
          </a:xfrm>
          <a:prstGeom prst="rect">
            <a:avLst/>
          </a:prstGeom>
          <a:noFill/>
        </p:spPr>
        <p:txBody>
          <a:bodyPr wrap="square" rtlCol="0">
            <a:spAutoFit/>
          </a:bodyPr>
          <a:lstStyle/>
          <a:p>
            <a:pPr>
              <a:lnSpc>
                <a:spcPct val="130000"/>
              </a:lnSpc>
            </a:pPr>
            <a:r>
              <a:rPr lang="zh-CN" altLang="en-US" sz="1400" dirty="0" smtClean="0">
                <a:solidFill>
                  <a:schemeClr val="bg1"/>
                </a:solidFill>
              </a:rPr>
              <a:t>    基本</a:t>
            </a:r>
            <a:r>
              <a:rPr lang="zh-CN" altLang="en-US" sz="1400" dirty="0">
                <a:solidFill>
                  <a:schemeClr val="bg1"/>
                </a:solidFill>
              </a:rPr>
              <a:t>思想是分词同时进行</a:t>
            </a:r>
            <a:r>
              <a:rPr lang="zh-CN" altLang="en-US" sz="1400" dirty="0" smtClean="0">
                <a:solidFill>
                  <a:schemeClr val="bg1"/>
                </a:solidFill>
              </a:rPr>
              <a:t>句法</a:t>
            </a:r>
            <a:r>
              <a:rPr lang="zh-CN" altLang="en-US" sz="1400" dirty="0">
                <a:solidFill>
                  <a:schemeClr val="bg1"/>
                </a:solidFill>
              </a:rPr>
              <a:t>、语义分析，利用句法信息和语义信息来处理歧义</a:t>
            </a:r>
            <a:r>
              <a:rPr lang="zh-CN" altLang="en-US" sz="1400" dirty="0" smtClean="0">
                <a:solidFill>
                  <a:schemeClr val="bg1"/>
                </a:solidFill>
              </a:rPr>
              <a:t>现象</a:t>
            </a:r>
            <a:r>
              <a:rPr lang="zh-CN" altLang="en-US" sz="1400" dirty="0">
                <a:solidFill>
                  <a:schemeClr val="bg1"/>
                </a:solidFill>
              </a:rPr>
              <a:t>，理解分词方法需要使用大量语言知识和</a:t>
            </a:r>
            <a:r>
              <a:rPr lang="zh-CN" altLang="en-US" sz="1400" dirty="0" smtClean="0">
                <a:solidFill>
                  <a:schemeClr val="bg1"/>
                </a:solidFill>
              </a:rPr>
              <a:t>信息。</a:t>
            </a:r>
            <a:endParaRPr lang="zh-CN" altLang="en-US" sz="1400" dirty="0">
              <a:solidFill>
                <a:schemeClr val="bg1"/>
              </a:solidFill>
            </a:endParaRPr>
          </a:p>
        </p:txBody>
      </p:sp>
      <p:sp>
        <p:nvSpPr>
          <p:cNvPr id="28" name="Rectangle 36"/>
          <p:cNvSpPr>
            <a:spLocks noChangeArrowheads="1"/>
          </p:cNvSpPr>
          <p:nvPr/>
        </p:nvSpPr>
        <p:spPr bwMode="auto">
          <a:xfrm>
            <a:off x="8709158" y="1858287"/>
            <a:ext cx="17299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000" b="1" dirty="0">
                <a:solidFill>
                  <a:srgbClr val="31FCE9"/>
                </a:solidFill>
                <a:latin typeface="+mn-ea"/>
                <a:sym typeface="Arial" pitchFamily="34" charset="0"/>
              </a:rPr>
              <a:t>理解分词方法</a:t>
            </a:r>
          </a:p>
        </p:txBody>
      </p:sp>
      <p:sp>
        <p:nvSpPr>
          <p:cNvPr id="29" name="文本框 28"/>
          <p:cNvSpPr txBox="1"/>
          <p:nvPr/>
        </p:nvSpPr>
        <p:spPr>
          <a:xfrm>
            <a:off x="8143565" y="4865200"/>
            <a:ext cx="2861146" cy="1212640"/>
          </a:xfrm>
          <a:prstGeom prst="rect">
            <a:avLst/>
          </a:prstGeom>
          <a:noFill/>
        </p:spPr>
        <p:txBody>
          <a:bodyPr wrap="square" rtlCol="0">
            <a:spAutoFit/>
          </a:bodyPr>
          <a:lstStyle/>
          <a:p>
            <a:pPr>
              <a:lnSpc>
                <a:spcPct val="130000"/>
              </a:lnSpc>
            </a:pPr>
            <a:r>
              <a:rPr lang="zh-CN" altLang="en-US" sz="1400" dirty="0" smtClean="0">
                <a:solidFill>
                  <a:schemeClr val="bg1"/>
                </a:solidFill>
              </a:rPr>
              <a:t>   单个</a:t>
            </a:r>
            <a:r>
              <a:rPr lang="zh-CN" altLang="en-US" sz="1400" dirty="0">
                <a:solidFill>
                  <a:schemeClr val="bg1"/>
                </a:solidFill>
              </a:rPr>
              <a:t>方法有优点，但也存在不足，</a:t>
            </a:r>
          </a:p>
          <a:p>
            <a:pPr>
              <a:lnSpc>
                <a:spcPct val="130000"/>
              </a:lnSpc>
            </a:pPr>
            <a:r>
              <a:rPr lang="zh-CN" altLang="en-US" sz="1400" dirty="0">
                <a:solidFill>
                  <a:schemeClr val="bg1"/>
                </a:solidFill>
              </a:rPr>
              <a:t>实际分词算法设计时需要组合几种方法，利用各自</a:t>
            </a:r>
            <a:r>
              <a:rPr lang="zh-CN" altLang="en-US" sz="1400" dirty="0" smtClean="0">
                <a:solidFill>
                  <a:schemeClr val="bg1"/>
                </a:solidFill>
              </a:rPr>
              <a:t>优点</a:t>
            </a:r>
            <a:r>
              <a:rPr lang="zh-CN" altLang="en-US" sz="1400" dirty="0">
                <a:solidFill>
                  <a:schemeClr val="bg1"/>
                </a:solidFill>
              </a:rPr>
              <a:t>，克服</a:t>
            </a:r>
            <a:r>
              <a:rPr lang="zh-CN" altLang="en-US" sz="1400" dirty="0" smtClean="0">
                <a:solidFill>
                  <a:schemeClr val="bg1"/>
                </a:solidFill>
              </a:rPr>
              <a:t>不足，以</a:t>
            </a:r>
            <a:r>
              <a:rPr lang="zh-CN" altLang="en-US" sz="1400" dirty="0">
                <a:solidFill>
                  <a:schemeClr val="bg1"/>
                </a:solidFill>
              </a:rPr>
              <a:t>更好解决分词难题。</a:t>
            </a:r>
          </a:p>
        </p:txBody>
      </p:sp>
      <p:sp>
        <p:nvSpPr>
          <p:cNvPr id="30" name="Rectangle 36"/>
          <p:cNvSpPr>
            <a:spLocks noChangeArrowheads="1"/>
          </p:cNvSpPr>
          <p:nvPr/>
        </p:nvSpPr>
        <p:spPr bwMode="auto">
          <a:xfrm>
            <a:off x="9223723" y="4223426"/>
            <a:ext cx="12153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000" b="1" dirty="0">
                <a:solidFill>
                  <a:srgbClr val="31FCE9"/>
                </a:solidFill>
                <a:latin typeface="+mn-ea"/>
                <a:sym typeface="Arial" pitchFamily="34" charset="0"/>
              </a:rPr>
              <a:t>组合方法</a:t>
            </a:r>
          </a:p>
        </p:txBody>
      </p:sp>
      <p:sp>
        <p:nvSpPr>
          <p:cNvPr id="31" name="文本框 30"/>
          <p:cNvSpPr txBox="1"/>
          <p:nvPr/>
        </p:nvSpPr>
        <p:spPr>
          <a:xfrm>
            <a:off x="646033" y="2468952"/>
            <a:ext cx="2861146" cy="626775"/>
          </a:xfrm>
          <a:prstGeom prst="rect">
            <a:avLst/>
          </a:prstGeom>
          <a:noFill/>
        </p:spPr>
        <p:txBody>
          <a:bodyPr wrap="square" rtlCol="0">
            <a:spAutoFit/>
          </a:bodyPr>
          <a:lstStyle/>
          <a:p>
            <a:pPr>
              <a:lnSpc>
                <a:spcPct val="130000"/>
              </a:lnSpc>
            </a:pPr>
            <a:r>
              <a:rPr lang="zh-CN" altLang="en-US" sz="1400" dirty="0">
                <a:solidFill>
                  <a:schemeClr val="bg1"/>
                </a:solidFill>
              </a:rPr>
              <a:t>词典分词方法包含两个核心内容</a:t>
            </a:r>
            <a:r>
              <a:rPr lang="en-US" altLang="zh-CN" sz="1400" dirty="0">
                <a:solidFill>
                  <a:schemeClr val="bg1"/>
                </a:solidFill>
              </a:rPr>
              <a:t>:</a:t>
            </a:r>
            <a:r>
              <a:rPr lang="zh-CN" altLang="en-US" sz="1400" dirty="0">
                <a:solidFill>
                  <a:schemeClr val="bg1"/>
                </a:solidFill>
              </a:rPr>
              <a:t>分词算法与</a:t>
            </a:r>
            <a:r>
              <a:rPr lang="zh-CN" altLang="en-US" sz="1400" dirty="0" smtClean="0">
                <a:solidFill>
                  <a:schemeClr val="bg1"/>
                </a:solidFill>
              </a:rPr>
              <a:t>词典结构。</a:t>
            </a:r>
            <a:endParaRPr lang="zh-CN" altLang="en-US" sz="1400" dirty="0">
              <a:solidFill>
                <a:schemeClr val="bg1"/>
              </a:solidFill>
            </a:endParaRPr>
          </a:p>
        </p:txBody>
      </p:sp>
      <p:sp>
        <p:nvSpPr>
          <p:cNvPr id="32" name="Rectangle 36"/>
          <p:cNvSpPr>
            <a:spLocks noChangeArrowheads="1"/>
          </p:cNvSpPr>
          <p:nvPr/>
        </p:nvSpPr>
        <p:spPr bwMode="auto">
          <a:xfrm>
            <a:off x="1343072" y="1858288"/>
            <a:ext cx="17299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31FCE9"/>
                </a:solidFill>
                <a:latin typeface="+mn-ea"/>
                <a:sym typeface="Arial" pitchFamily="34" charset="0"/>
              </a:rPr>
              <a:t>词典分词方法</a:t>
            </a:r>
          </a:p>
        </p:txBody>
      </p:sp>
      <p:sp>
        <p:nvSpPr>
          <p:cNvPr id="33" name="文本框 32"/>
          <p:cNvSpPr txBox="1"/>
          <p:nvPr/>
        </p:nvSpPr>
        <p:spPr>
          <a:xfrm>
            <a:off x="931282" y="4829466"/>
            <a:ext cx="2861146" cy="932563"/>
          </a:xfrm>
          <a:prstGeom prst="rect">
            <a:avLst/>
          </a:prstGeom>
          <a:noFill/>
        </p:spPr>
        <p:txBody>
          <a:bodyPr wrap="square" rtlCol="0">
            <a:spAutoFit/>
          </a:bodyPr>
          <a:lstStyle/>
          <a:p>
            <a:pPr>
              <a:lnSpc>
                <a:spcPct val="130000"/>
              </a:lnSpc>
            </a:pPr>
            <a:r>
              <a:rPr lang="zh-CN" altLang="en-US" sz="1400" dirty="0" smtClean="0">
                <a:solidFill>
                  <a:schemeClr val="bg1"/>
                </a:solidFill>
              </a:rPr>
              <a:t>  词</a:t>
            </a:r>
            <a:r>
              <a:rPr lang="zh-CN" altLang="en-US" sz="1400" dirty="0">
                <a:solidFill>
                  <a:schemeClr val="bg1"/>
                </a:solidFill>
              </a:rPr>
              <a:t>是</a:t>
            </a:r>
            <a:r>
              <a:rPr lang="zh-CN" altLang="en-US" sz="1400" dirty="0" smtClean="0">
                <a:solidFill>
                  <a:schemeClr val="bg1"/>
                </a:solidFill>
              </a:rPr>
              <a:t>稳定</a:t>
            </a:r>
            <a:r>
              <a:rPr lang="zh-CN" altLang="en-US" sz="1400" dirty="0">
                <a:solidFill>
                  <a:schemeClr val="bg1"/>
                </a:solidFill>
              </a:rPr>
              <a:t>的汉字的组合，在上下文中汉字与汉字相邻共现</a:t>
            </a:r>
            <a:r>
              <a:rPr lang="zh-CN" altLang="en-US" sz="1400" dirty="0" smtClean="0">
                <a:solidFill>
                  <a:schemeClr val="bg1"/>
                </a:solidFill>
              </a:rPr>
              <a:t>的概率</a:t>
            </a:r>
            <a:r>
              <a:rPr lang="zh-CN" altLang="en-US" sz="1400" dirty="0">
                <a:solidFill>
                  <a:schemeClr val="bg1"/>
                </a:solidFill>
              </a:rPr>
              <a:t>能够较好地反映成词的可信度。</a:t>
            </a:r>
          </a:p>
        </p:txBody>
      </p:sp>
      <p:sp>
        <p:nvSpPr>
          <p:cNvPr id="34" name="Rectangle 36"/>
          <p:cNvSpPr>
            <a:spLocks noChangeArrowheads="1"/>
          </p:cNvSpPr>
          <p:nvPr/>
        </p:nvSpPr>
        <p:spPr bwMode="auto">
          <a:xfrm>
            <a:off x="1343072" y="4218801"/>
            <a:ext cx="17283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31FCE9"/>
                </a:solidFill>
                <a:latin typeface="+mn-ea"/>
                <a:sym typeface="Arial" pitchFamily="34" charset="0"/>
              </a:rPr>
              <a:t>统计分词方法</a:t>
            </a:r>
          </a:p>
        </p:txBody>
      </p:sp>
      <p:grpSp>
        <p:nvGrpSpPr>
          <p:cNvPr id="35" name="组合 34"/>
          <p:cNvGrpSpPr/>
          <p:nvPr/>
        </p:nvGrpSpPr>
        <p:grpSpPr>
          <a:xfrm>
            <a:off x="801961" y="4148856"/>
            <a:ext cx="540000" cy="540000"/>
            <a:chOff x="1506538" y="4710906"/>
            <a:chExt cx="914400" cy="914400"/>
          </a:xfrm>
        </p:grpSpPr>
        <p:sp>
          <p:nvSpPr>
            <p:cNvPr id="36" name="椭圆 85"/>
            <p:cNvSpPr>
              <a:spLocks noChangeArrowheads="1"/>
            </p:cNvSpPr>
            <p:nvPr/>
          </p:nvSpPr>
          <p:spPr bwMode="auto">
            <a:xfrm>
              <a:off x="1506538" y="4710906"/>
              <a:ext cx="914400" cy="914400"/>
            </a:xfrm>
            <a:prstGeom prst="ellipse">
              <a:avLst/>
            </a:prstGeom>
            <a:solidFill>
              <a:srgbClr val="FCFCFC">
                <a:alpha val="3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213"/>
            <p:cNvSpPr>
              <a:spLocks/>
            </p:cNvSpPr>
            <p:nvPr/>
          </p:nvSpPr>
          <p:spPr bwMode="auto">
            <a:xfrm>
              <a:off x="1789907" y="4993481"/>
              <a:ext cx="347663" cy="349250"/>
            </a:xfrm>
            <a:custGeom>
              <a:avLst/>
              <a:gdLst>
                <a:gd name="T0" fmla="*/ 139895728 w 288"/>
                <a:gd name="T1" fmla="*/ 0 h 288"/>
                <a:gd name="T2" fmla="*/ 209843592 w 288"/>
                <a:gd name="T3" fmla="*/ 58823159 h 288"/>
                <a:gd name="T4" fmla="*/ 279790249 w 288"/>
                <a:gd name="T5" fmla="*/ 0 h 288"/>
                <a:gd name="T6" fmla="*/ 419685978 w 288"/>
                <a:gd name="T7" fmla="*/ 52940479 h 288"/>
                <a:gd name="T8" fmla="*/ 419685978 w 288"/>
                <a:gd name="T9" fmla="*/ 158822650 h 288"/>
                <a:gd name="T10" fmla="*/ 326422964 w 288"/>
                <a:gd name="T11" fmla="*/ 132352411 h 288"/>
                <a:gd name="T12" fmla="*/ 326422964 w 288"/>
                <a:gd name="T13" fmla="*/ 423526259 h 288"/>
                <a:gd name="T14" fmla="*/ 93263014 w 288"/>
                <a:gd name="T15" fmla="*/ 423526259 h 288"/>
                <a:gd name="T16" fmla="*/ 93263014 w 288"/>
                <a:gd name="T17" fmla="*/ 132352411 h 288"/>
                <a:gd name="T18" fmla="*/ 0 w 288"/>
                <a:gd name="T19" fmla="*/ 158822650 h 288"/>
                <a:gd name="T20" fmla="*/ 0 w 288"/>
                <a:gd name="T21" fmla="*/ 52940479 h 288"/>
                <a:gd name="T22" fmla="*/ 139895728 w 288"/>
                <a:gd name="T23" fmla="*/ 0 h 2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8" name="组合 37"/>
          <p:cNvGrpSpPr/>
          <p:nvPr/>
        </p:nvGrpSpPr>
        <p:grpSpPr>
          <a:xfrm>
            <a:off x="10512300" y="1788342"/>
            <a:ext cx="540000" cy="540000"/>
            <a:chOff x="6270625" y="2436019"/>
            <a:chExt cx="914400" cy="914400"/>
          </a:xfrm>
        </p:grpSpPr>
        <p:sp>
          <p:nvSpPr>
            <p:cNvPr id="39" name="椭圆 84"/>
            <p:cNvSpPr>
              <a:spLocks noChangeArrowheads="1"/>
            </p:cNvSpPr>
            <p:nvPr/>
          </p:nvSpPr>
          <p:spPr bwMode="auto">
            <a:xfrm>
              <a:off x="6270625" y="2436019"/>
              <a:ext cx="914400" cy="914400"/>
            </a:xfrm>
            <a:prstGeom prst="ellipse">
              <a:avLst/>
            </a:prstGeom>
            <a:solidFill>
              <a:srgbClr val="FCFCFC">
                <a:alpha val="3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251"/>
            <p:cNvSpPr>
              <a:spLocks noEditPoints="1"/>
            </p:cNvSpPr>
            <p:nvPr/>
          </p:nvSpPr>
          <p:spPr bwMode="auto">
            <a:xfrm>
              <a:off x="6545263" y="2722563"/>
              <a:ext cx="365125" cy="341312"/>
            </a:xfrm>
            <a:custGeom>
              <a:avLst/>
              <a:gdLst>
                <a:gd name="T0" fmla="*/ 391410361 w 301"/>
                <a:gd name="T1" fmla="*/ 281259243 h 282"/>
                <a:gd name="T2" fmla="*/ 344322579 w 301"/>
                <a:gd name="T3" fmla="*/ 101077975 h 282"/>
                <a:gd name="T4" fmla="*/ 119188445 w 301"/>
                <a:gd name="T5" fmla="*/ 52736335 h 282"/>
                <a:gd name="T6" fmla="*/ 47086569 w 301"/>
                <a:gd name="T7" fmla="*/ 4394695 h 282"/>
                <a:gd name="T8" fmla="*/ 17657008 w 301"/>
                <a:gd name="T9" fmla="*/ 19043273 h 282"/>
                <a:gd name="T10" fmla="*/ 89758885 w 301"/>
                <a:gd name="T11" fmla="*/ 83499197 h 282"/>
                <a:gd name="T12" fmla="*/ 194233157 w 301"/>
                <a:gd name="T13" fmla="*/ 364757230 h 282"/>
                <a:gd name="T14" fmla="*/ 442911181 w 301"/>
                <a:gd name="T15" fmla="*/ 380871513 h 282"/>
                <a:gd name="T16" fmla="*/ 391410361 w 301"/>
                <a:gd name="T17" fmla="*/ 281259243 h 282"/>
                <a:gd name="T18" fmla="*/ 356095131 w 301"/>
                <a:gd name="T19" fmla="*/ 339854767 h 282"/>
                <a:gd name="T20" fmla="*/ 353152297 w 301"/>
                <a:gd name="T21" fmla="*/ 341319262 h 282"/>
                <a:gd name="T22" fmla="*/ 350208249 w 301"/>
                <a:gd name="T23" fmla="*/ 339854767 h 282"/>
                <a:gd name="T24" fmla="*/ 233962638 w 301"/>
                <a:gd name="T25" fmla="*/ 202154740 h 282"/>
                <a:gd name="T26" fmla="*/ 155975092 w 301"/>
                <a:gd name="T27" fmla="*/ 109866154 h 282"/>
                <a:gd name="T28" fmla="*/ 155975092 w 301"/>
                <a:gd name="T29" fmla="*/ 104006965 h 282"/>
                <a:gd name="T30" fmla="*/ 160389344 w 301"/>
                <a:gd name="T31" fmla="*/ 104006965 h 282"/>
                <a:gd name="T32" fmla="*/ 261920781 w 301"/>
                <a:gd name="T33" fmla="*/ 178716773 h 282"/>
                <a:gd name="T34" fmla="*/ 357566549 w 301"/>
                <a:gd name="T35" fmla="*/ 335460073 h 282"/>
                <a:gd name="T36" fmla="*/ 356095131 w 301"/>
                <a:gd name="T37" fmla="*/ 33985476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 name="组合 40"/>
          <p:cNvGrpSpPr/>
          <p:nvPr/>
        </p:nvGrpSpPr>
        <p:grpSpPr>
          <a:xfrm>
            <a:off x="10512300" y="4148856"/>
            <a:ext cx="540000" cy="540000"/>
            <a:chOff x="6270625" y="4710906"/>
            <a:chExt cx="914400" cy="914400"/>
          </a:xfrm>
        </p:grpSpPr>
        <p:sp>
          <p:nvSpPr>
            <p:cNvPr id="42" name="椭圆 86"/>
            <p:cNvSpPr>
              <a:spLocks noChangeArrowheads="1"/>
            </p:cNvSpPr>
            <p:nvPr/>
          </p:nvSpPr>
          <p:spPr bwMode="auto">
            <a:xfrm>
              <a:off x="6270625" y="4710906"/>
              <a:ext cx="914400" cy="914400"/>
            </a:xfrm>
            <a:prstGeom prst="ellipse">
              <a:avLst/>
            </a:prstGeom>
            <a:solidFill>
              <a:srgbClr val="FCFCFC">
                <a:alpha val="3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367"/>
            <p:cNvSpPr>
              <a:spLocks noEditPoints="1"/>
            </p:cNvSpPr>
            <p:nvPr/>
          </p:nvSpPr>
          <p:spPr bwMode="auto">
            <a:xfrm>
              <a:off x="6564313" y="4993481"/>
              <a:ext cx="327025" cy="349250"/>
            </a:xfrm>
            <a:custGeom>
              <a:avLst/>
              <a:gdLst>
                <a:gd name="T0" fmla="*/ 370963058 w 269"/>
                <a:gd name="T1" fmla="*/ 282350435 h 288"/>
                <a:gd name="T2" fmla="*/ 345838055 w 269"/>
                <a:gd name="T3" fmla="*/ 307350914 h 288"/>
                <a:gd name="T4" fmla="*/ 345838055 w 269"/>
                <a:gd name="T5" fmla="*/ 310291648 h 288"/>
                <a:gd name="T6" fmla="*/ 297066349 w 269"/>
                <a:gd name="T7" fmla="*/ 342644567 h 288"/>
                <a:gd name="T8" fmla="*/ 236470683 w 269"/>
                <a:gd name="T9" fmla="*/ 352938953 h 288"/>
                <a:gd name="T10" fmla="*/ 218735960 w 269"/>
                <a:gd name="T11" fmla="*/ 274997995 h 288"/>
                <a:gd name="T12" fmla="*/ 215779362 w 269"/>
                <a:gd name="T13" fmla="*/ 177940450 h 288"/>
                <a:gd name="T14" fmla="*/ 285242389 w 269"/>
                <a:gd name="T15" fmla="*/ 177940450 h 288"/>
                <a:gd name="T16" fmla="*/ 311845691 w 269"/>
                <a:gd name="T17" fmla="*/ 172057770 h 288"/>
                <a:gd name="T18" fmla="*/ 328103332 w 269"/>
                <a:gd name="T19" fmla="*/ 180881183 h 288"/>
                <a:gd name="T20" fmla="*/ 348794653 w 269"/>
                <a:gd name="T21" fmla="*/ 160292411 h 288"/>
                <a:gd name="T22" fmla="*/ 328103332 w 269"/>
                <a:gd name="T23" fmla="*/ 139704851 h 288"/>
                <a:gd name="T24" fmla="*/ 310367392 w 269"/>
                <a:gd name="T25" fmla="*/ 148528264 h 288"/>
                <a:gd name="T26" fmla="*/ 214301063 w 269"/>
                <a:gd name="T27" fmla="*/ 148528264 h 288"/>
                <a:gd name="T28" fmla="*/ 212823980 w 269"/>
                <a:gd name="T29" fmla="*/ 99999491 h 288"/>
                <a:gd name="T30" fmla="*/ 249771726 w 269"/>
                <a:gd name="T31" fmla="*/ 51470719 h 288"/>
                <a:gd name="T32" fmla="*/ 198044638 w 269"/>
                <a:gd name="T33" fmla="*/ 0 h 288"/>
                <a:gd name="T34" fmla="*/ 146316334 w 269"/>
                <a:gd name="T35" fmla="*/ 51470719 h 288"/>
                <a:gd name="T36" fmla="*/ 183265296 w 269"/>
                <a:gd name="T37" fmla="*/ 99999491 h 288"/>
                <a:gd name="T38" fmla="*/ 181786997 w 269"/>
                <a:gd name="T39" fmla="*/ 148528264 h 288"/>
                <a:gd name="T40" fmla="*/ 85720668 w 269"/>
                <a:gd name="T41" fmla="*/ 148528264 h 288"/>
                <a:gd name="T42" fmla="*/ 67984729 w 269"/>
                <a:gd name="T43" fmla="*/ 139704851 h 288"/>
                <a:gd name="T44" fmla="*/ 47294623 w 269"/>
                <a:gd name="T45" fmla="*/ 160292411 h 288"/>
                <a:gd name="T46" fmla="*/ 67984729 w 269"/>
                <a:gd name="T47" fmla="*/ 180881183 h 288"/>
                <a:gd name="T48" fmla="*/ 84242369 w 269"/>
                <a:gd name="T49" fmla="*/ 172057770 h 288"/>
                <a:gd name="T50" fmla="*/ 112323970 w 269"/>
                <a:gd name="T51" fmla="*/ 177940450 h 288"/>
                <a:gd name="T52" fmla="*/ 180308699 w 269"/>
                <a:gd name="T53" fmla="*/ 177940450 h 288"/>
                <a:gd name="T54" fmla="*/ 177353316 w 269"/>
                <a:gd name="T55" fmla="*/ 274997995 h 288"/>
                <a:gd name="T56" fmla="*/ 161095676 w 269"/>
                <a:gd name="T57" fmla="*/ 351467980 h 288"/>
                <a:gd name="T58" fmla="*/ 87198967 w 269"/>
                <a:gd name="T59" fmla="*/ 333821154 h 288"/>
                <a:gd name="T60" fmla="*/ 50250005 w 269"/>
                <a:gd name="T61" fmla="*/ 311762621 h 288"/>
                <a:gd name="T62" fmla="*/ 51728304 w 269"/>
                <a:gd name="T63" fmla="*/ 307350914 h 288"/>
                <a:gd name="T64" fmla="*/ 25125003 w 269"/>
                <a:gd name="T65" fmla="*/ 282350435 h 288"/>
                <a:gd name="T66" fmla="*/ 0 w 269"/>
                <a:gd name="T67" fmla="*/ 307350914 h 288"/>
                <a:gd name="T68" fmla="*/ 25125003 w 269"/>
                <a:gd name="T69" fmla="*/ 333821154 h 288"/>
                <a:gd name="T70" fmla="*/ 31036982 w 269"/>
                <a:gd name="T71" fmla="*/ 332350181 h 288"/>
                <a:gd name="T72" fmla="*/ 70941327 w 269"/>
                <a:gd name="T73" fmla="*/ 363232127 h 288"/>
                <a:gd name="T74" fmla="*/ 150750015 w 269"/>
                <a:gd name="T75" fmla="*/ 401467726 h 288"/>
                <a:gd name="T76" fmla="*/ 199521721 w 269"/>
                <a:gd name="T77" fmla="*/ 423526259 h 288"/>
                <a:gd name="T78" fmla="*/ 245338045 w 269"/>
                <a:gd name="T79" fmla="*/ 401467726 h 288"/>
                <a:gd name="T80" fmla="*/ 325146734 w 269"/>
                <a:gd name="T81" fmla="*/ 363232127 h 288"/>
                <a:gd name="T82" fmla="*/ 365051078 w 269"/>
                <a:gd name="T83" fmla="*/ 332350181 h 288"/>
                <a:gd name="T84" fmla="*/ 370963058 w 269"/>
                <a:gd name="T85" fmla="*/ 333821154 h 288"/>
                <a:gd name="T86" fmla="*/ 397566359 w 269"/>
                <a:gd name="T87" fmla="*/ 307350914 h 288"/>
                <a:gd name="T88" fmla="*/ 370963058 w 269"/>
                <a:gd name="T89" fmla="*/ 282350435 h 288"/>
                <a:gd name="T90" fmla="*/ 169963038 w 269"/>
                <a:gd name="T91" fmla="*/ 51470719 h 288"/>
                <a:gd name="T92" fmla="*/ 198044638 w 269"/>
                <a:gd name="T93" fmla="*/ 23529506 h 288"/>
                <a:gd name="T94" fmla="*/ 224646724 w 269"/>
                <a:gd name="T95" fmla="*/ 51470719 h 288"/>
                <a:gd name="T96" fmla="*/ 198044638 w 269"/>
                <a:gd name="T97" fmla="*/ 77940958 h 288"/>
                <a:gd name="T98" fmla="*/ 169963038 w 269"/>
                <a:gd name="T99" fmla="*/ 51470719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 name="组合 43"/>
          <p:cNvGrpSpPr/>
          <p:nvPr/>
        </p:nvGrpSpPr>
        <p:grpSpPr>
          <a:xfrm>
            <a:off x="801961" y="1788342"/>
            <a:ext cx="540000" cy="540000"/>
            <a:chOff x="1512887" y="2339659"/>
            <a:chExt cx="914400" cy="914400"/>
          </a:xfrm>
        </p:grpSpPr>
        <p:sp>
          <p:nvSpPr>
            <p:cNvPr id="45" name="椭圆 83"/>
            <p:cNvSpPr>
              <a:spLocks noChangeArrowheads="1"/>
            </p:cNvSpPr>
            <p:nvPr/>
          </p:nvSpPr>
          <p:spPr bwMode="auto">
            <a:xfrm>
              <a:off x="1512887" y="2339659"/>
              <a:ext cx="914400" cy="914400"/>
            </a:xfrm>
            <a:prstGeom prst="ellipse">
              <a:avLst/>
            </a:prstGeom>
            <a:solidFill>
              <a:srgbClr val="FCFCFC">
                <a:alpha val="30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98"/>
            <p:cNvSpPr>
              <a:spLocks noEditPoints="1"/>
            </p:cNvSpPr>
            <p:nvPr/>
          </p:nvSpPr>
          <p:spPr bwMode="auto">
            <a:xfrm>
              <a:off x="1762833" y="2625353"/>
              <a:ext cx="414509" cy="343013"/>
            </a:xfrm>
            <a:custGeom>
              <a:avLst/>
              <a:gdLst>
                <a:gd name="T0" fmla="*/ 711951215 w 102"/>
                <a:gd name="T1" fmla="*/ 1221337452 h 85"/>
                <a:gd name="T2" fmla="*/ 337238116 w 102"/>
                <a:gd name="T3" fmla="*/ 1184324830 h 85"/>
                <a:gd name="T4" fmla="*/ 674482354 w 102"/>
                <a:gd name="T5" fmla="*/ 1295356614 h 85"/>
                <a:gd name="T6" fmla="*/ 1049189332 w 102"/>
                <a:gd name="T7" fmla="*/ 1369375775 h 85"/>
                <a:gd name="T8" fmla="*/ 2147483646 w 102"/>
                <a:gd name="T9" fmla="*/ 1887522070 h 85"/>
                <a:gd name="T10" fmla="*/ 2147483646 w 102"/>
                <a:gd name="T11" fmla="*/ 1739477664 h 85"/>
                <a:gd name="T12" fmla="*/ 2147483646 w 102"/>
                <a:gd name="T13" fmla="*/ 2147483646 h 85"/>
                <a:gd name="T14" fmla="*/ 2147483646 w 102"/>
                <a:gd name="T15" fmla="*/ 2147483646 h 85"/>
                <a:gd name="T16" fmla="*/ 112412705 w 102"/>
                <a:gd name="T17" fmla="*/ 2147483646 h 85"/>
                <a:gd name="T18" fmla="*/ 0 w 102"/>
                <a:gd name="T19" fmla="*/ 2146592176 h 85"/>
                <a:gd name="T20" fmla="*/ 0 w 102"/>
                <a:gd name="T21" fmla="*/ 1887522070 h 85"/>
                <a:gd name="T22" fmla="*/ 1161602037 w 102"/>
                <a:gd name="T23" fmla="*/ 1961541232 h 85"/>
                <a:gd name="T24" fmla="*/ 2023440941 w 102"/>
                <a:gd name="T25" fmla="*/ 1665458503 h 85"/>
                <a:gd name="T26" fmla="*/ 1498846275 w 102"/>
                <a:gd name="T27" fmla="*/ 1369375775 h 85"/>
                <a:gd name="T28" fmla="*/ 2147483646 w 102"/>
                <a:gd name="T29" fmla="*/ 1850509448 h 85"/>
                <a:gd name="T30" fmla="*/ 711951215 w 102"/>
                <a:gd name="T31" fmla="*/ 1184324830 h 85"/>
                <a:gd name="T32" fmla="*/ 1161602037 w 102"/>
                <a:gd name="T33" fmla="*/ 1369375775 h 85"/>
                <a:gd name="T34" fmla="*/ 1124133176 w 102"/>
                <a:gd name="T35" fmla="*/ 1591439342 h 85"/>
                <a:gd name="T36" fmla="*/ 187356550 w 102"/>
                <a:gd name="T37" fmla="*/ 1406388397 h 85"/>
                <a:gd name="T38" fmla="*/ 224825411 w 102"/>
                <a:gd name="T39" fmla="*/ 1147318291 h 85"/>
                <a:gd name="T40" fmla="*/ 412181960 w 102"/>
                <a:gd name="T41" fmla="*/ 1110305669 h 85"/>
                <a:gd name="T42" fmla="*/ 1423902431 w 102"/>
                <a:gd name="T43" fmla="*/ 999273885 h 85"/>
                <a:gd name="T44" fmla="*/ 1161602037 w 102"/>
                <a:gd name="T45" fmla="*/ 481133673 h 85"/>
                <a:gd name="T46" fmla="*/ 1124133176 w 102"/>
                <a:gd name="T47" fmla="*/ 518140212 h 85"/>
                <a:gd name="T48" fmla="*/ 1386427448 w 102"/>
                <a:gd name="T49" fmla="*/ 1036286508 h 85"/>
                <a:gd name="T50" fmla="*/ 1423902431 w 102"/>
                <a:gd name="T51" fmla="*/ 999273885 h 85"/>
                <a:gd name="T52" fmla="*/ 1498846275 w 102"/>
                <a:gd name="T53" fmla="*/ 999273885 h 85"/>
                <a:gd name="T54" fmla="*/ 1498846275 w 102"/>
                <a:gd name="T55" fmla="*/ 1184324830 h 85"/>
                <a:gd name="T56" fmla="*/ 1274014743 w 102"/>
                <a:gd name="T57" fmla="*/ 1295356614 h 85"/>
                <a:gd name="T58" fmla="*/ 861832782 w 102"/>
                <a:gd name="T59" fmla="*/ 444121051 h 85"/>
                <a:gd name="T60" fmla="*/ 1086664315 w 102"/>
                <a:gd name="T61" fmla="*/ 333089267 h 85"/>
                <a:gd name="T62" fmla="*/ 1386427448 w 102"/>
                <a:gd name="T63" fmla="*/ 703191157 h 85"/>
                <a:gd name="T64" fmla="*/ 1686196703 w 102"/>
                <a:gd name="T65" fmla="*/ 407114512 h 85"/>
                <a:gd name="T66" fmla="*/ 1611258980 w 102"/>
                <a:gd name="T67" fmla="*/ 703191157 h 85"/>
                <a:gd name="T68" fmla="*/ 1761140547 w 102"/>
                <a:gd name="T69" fmla="*/ 444121051 h 85"/>
                <a:gd name="T70" fmla="*/ 1836084391 w 102"/>
                <a:gd name="T71" fmla="*/ 111031784 h 85"/>
                <a:gd name="T72" fmla="*/ 1611258980 w 102"/>
                <a:gd name="T73" fmla="*/ 370101890 h 85"/>
                <a:gd name="T74" fmla="*/ 1536315136 w 102"/>
                <a:gd name="T75" fmla="*/ 777216402 h 85"/>
                <a:gd name="T76" fmla="*/ 1723671686 w 102"/>
                <a:gd name="T77" fmla="*/ 888242102 h 85"/>
                <a:gd name="T78" fmla="*/ 2098378664 w 102"/>
                <a:gd name="T79" fmla="*/ 111031784 h 85"/>
                <a:gd name="T80" fmla="*/ 1873553253 w 102"/>
                <a:gd name="T81" fmla="*/ 0 h 85"/>
                <a:gd name="T82" fmla="*/ 1761140547 w 102"/>
                <a:gd name="T83" fmla="*/ 111031784 h 8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02" h="85">
                  <a:moveTo>
                    <a:pt x="26" y="36"/>
                  </a:moveTo>
                  <a:cubicBezTo>
                    <a:pt x="25" y="35"/>
                    <a:pt x="22" y="34"/>
                    <a:pt x="19" y="33"/>
                  </a:cubicBezTo>
                  <a:cubicBezTo>
                    <a:pt x="16" y="33"/>
                    <a:pt x="13" y="32"/>
                    <a:pt x="11" y="32"/>
                  </a:cubicBezTo>
                  <a:cubicBezTo>
                    <a:pt x="10" y="32"/>
                    <a:pt x="9" y="32"/>
                    <a:pt x="9" y="32"/>
                  </a:cubicBezTo>
                  <a:cubicBezTo>
                    <a:pt x="9" y="32"/>
                    <a:pt x="10" y="32"/>
                    <a:pt x="11" y="33"/>
                  </a:cubicBezTo>
                  <a:cubicBezTo>
                    <a:pt x="13" y="34"/>
                    <a:pt x="15" y="35"/>
                    <a:pt x="18" y="35"/>
                  </a:cubicBezTo>
                  <a:cubicBezTo>
                    <a:pt x="21" y="36"/>
                    <a:pt x="24" y="37"/>
                    <a:pt x="26" y="37"/>
                  </a:cubicBezTo>
                  <a:cubicBezTo>
                    <a:pt x="28" y="37"/>
                    <a:pt x="28" y="37"/>
                    <a:pt x="28" y="37"/>
                  </a:cubicBezTo>
                  <a:cubicBezTo>
                    <a:pt x="28" y="37"/>
                    <a:pt x="28" y="36"/>
                    <a:pt x="26" y="36"/>
                  </a:cubicBezTo>
                  <a:close/>
                  <a:moveTo>
                    <a:pt x="88" y="51"/>
                  </a:moveTo>
                  <a:cubicBezTo>
                    <a:pt x="88" y="47"/>
                    <a:pt x="88" y="47"/>
                    <a:pt x="88" y="47"/>
                  </a:cubicBezTo>
                  <a:cubicBezTo>
                    <a:pt x="102" y="47"/>
                    <a:pt x="102" y="47"/>
                    <a:pt x="102" y="47"/>
                  </a:cubicBezTo>
                  <a:cubicBezTo>
                    <a:pt x="102" y="85"/>
                    <a:pt x="102" y="85"/>
                    <a:pt x="102" y="85"/>
                  </a:cubicBezTo>
                  <a:cubicBezTo>
                    <a:pt x="88" y="85"/>
                    <a:pt x="88" y="85"/>
                    <a:pt x="88" y="85"/>
                  </a:cubicBezTo>
                  <a:cubicBezTo>
                    <a:pt x="88" y="79"/>
                    <a:pt x="88" y="79"/>
                    <a:pt x="88" y="79"/>
                  </a:cubicBezTo>
                  <a:cubicBezTo>
                    <a:pt x="70" y="72"/>
                    <a:pt x="70" y="72"/>
                    <a:pt x="70" y="72"/>
                  </a:cubicBezTo>
                  <a:cubicBezTo>
                    <a:pt x="27" y="77"/>
                    <a:pt x="27" y="77"/>
                    <a:pt x="27" y="77"/>
                  </a:cubicBezTo>
                  <a:cubicBezTo>
                    <a:pt x="3" y="65"/>
                    <a:pt x="3" y="65"/>
                    <a:pt x="3" y="65"/>
                  </a:cubicBezTo>
                  <a:cubicBezTo>
                    <a:pt x="4" y="60"/>
                    <a:pt x="4" y="60"/>
                    <a:pt x="4" y="60"/>
                  </a:cubicBezTo>
                  <a:cubicBezTo>
                    <a:pt x="0" y="58"/>
                    <a:pt x="0" y="58"/>
                    <a:pt x="0" y="58"/>
                  </a:cubicBezTo>
                  <a:cubicBezTo>
                    <a:pt x="1" y="53"/>
                    <a:pt x="1" y="53"/>
                    <a:pt x="1" y="53"/>
                  </a:cubicBezTo>
                  <a:cubicBezTo>
                    <a:pt x="0" y="51"/>
                    <a:pt x="0" y="51"/>
                    <a:pt x="0" y="51"/>
                  </a:cubicBezTo>
                  <a:cubicBezTo>
                    <a:pt x="2" y="44"/>
                    <a:pt x="2" y="44"/>
                    <a:pt x="2" y="44"/>
                  </a:cubicBezTo>
                  <a:cubicBezTo>
                    <a:pt x="31" y="53"/>
                    <a:pt x="31" y="53"/>
                    <a:pt x="31" y="53"/>
                  </a:cubicBezTo>
                  <a:cubicBezTo>
                    <a:pt x="54" y="47"/>
                    <a:pt x="54" y="47"/>
                    <a:pt x="54" y="47"/>
                  </a:cubicBezTo>
                  <a:cubicBezTo>
                    <a:pt x="54" y="45"/>
                    <a:pt x="54" y="45"/>
                    <a:pt x="54" y="45"/>
                  </a:cubicBezTo>
                  <a:cubicBezTo>
                    <a:pt x="36" y="45"/>
                    <a:pt x="36" y="45"/>
                    <a:pt x="36" y="45"/>
                  </a:cubicBezTo>
                  <a:cubicBezTo>
                    <a:pt x="40" y="37"/>
                    <a:pt x="40" y="37"/>
                    <a:pt x="40" y="37"/>
                  </a:cubicBezTo>
                  <a:cubicBezTo>
                    <a:pt x="72" y="31"/>
                    <a:pt x="72" y="31"/>
                    <a:pt x="72" y="31"/>
                  </a:cubicBezTo>
                  <a:cubicBezTo>
                    <a:pt x="86" y="50"/>
                    <a:pt x="86" y="50"/>
                    <a:pt x="86" y="50"/>
                  </a:cubicBezTo>
                  <a:cubicBezTo>
                    <a:pt x="88" y="51"/>
                    <a:pt x="88" y="51"/>
                    <a:pt x="88" y="51"/>
                  </a:cubicBezTo>
                  <a:close/>
                  <a:moveTo>
                    <a:pt x="19" y="32"/>
                  </a:moveTo>
                  <a:cubicBezTo>
                    <a:pt x="23" y="32"/>
                    <a:pt x="25" y="33"/>
                    <a:pt x="27" y="34"/>
                  </a:cubicBezTo>
                  <a:cubicBezTo>
                    <a:pt x="29" y="35"/>
                    <a:pt x="30" y="36"/>
                    <a:pt x="31" y="37"/>
                  </a:cubicBezTo>
                  <a:cubicBezTo>
                    <a:pt x="31" y="37"/>
                    <a:pt x="31" y="38"/>
                    <a:pt x="31" y="38"/>
                  </a:cubicBezTo>
                  <a:cubicBezTo>
                    <a:pt x="31" y="40"/>
                    <a:pt x="30" y="42"/>
                    <a:pt x="30" y="43"/>
                  </a:cubicBezTo>
                  <a:cubicBezTo>
                    <a:pt x="30" y="44"/>
                    <a:pt x="29" y="44"/>
                    <a:pt x="29" y="44"/>
                  </a:cubicBezTo>
                  <a:cubicBezTo>
                    <a:pt x="25" y="46"/>
                    <a:pt x="7" y="42"/>
                    <a:pt x="5" y="38"/>
                  </a:cubicBezTo>
                  <a:cubicBezTo>
                    <a:pt x="5" y="38"/>
                    <a:pt x="4" y="37"/>
                    <a:pt x="5" y="37"/>
                  </a:cubicBezTo>
                  <a:cubicBezTo>
                    <a:pt x="5" y="35"/>
                    <a:pt x="6" y="33"/>
                    <a:pt x="6" y="31"/>
                  </a:cubicBezTo>
                  <a:cubicBezTo>
                    <a:pt x="6" y="31"/>
                    <a:pt x="6" y="31"/>
                    <a:pt x="7" y="30"/>
                  </a:cubicBezTo>
                  <a:cubicBezTo>
                    <a:pt x="8" y="30"/>
                    <a:pt x="9" y="30"/>
                    <a:pt x="11" y="30"/>
                  </a:cubicBezTo>
                  <a:cubicBezTo>
                    <a:pt x="13" y="30"/>
                    <a:pt x="16" y="31"/>
                    <a:pt x="19" y="32"/>
                  </a:cubicBezTo>
                  <a:close/>
                  <a:moveTo>
                    <a:pt x="38" y="27"/>
                  </a:moveTo>
                  <a:cubicBezTo>
                    <a:pt x="38" y="25"/>
                    <a:pt x="36" y="23"/>
                    <a:pt x="35" y="20"/>
                  </a:cubicBezTo>
                  <a:cubicBezTo>
                    <a:pt x="33" y="17"/>
                    <a:pt x="32" y="15"/>
                    <a:pt x="31" y="13"/>
                  </a:cubicBezTo>
                  <a:cubicBezTo>
                    <a:pt x="30" y="12"/>
                    <a:pt x="29" y="12"/>
                    <a:pt x="29" y="12"/>
                  </a:cubicBezTo>
                  <a:cubicBezTo>
                    <a:pt x="29" y="12"/>
                    <a:pt x="29" y="12"/>
                    <a:pt x="30" y="14"/>
                  </a:cubicBezTo>
                  <a:cubicBezTo>
                    <a:pt x="30" y="16"/>
                    <a:pt x="32" y="18"/>
                    <a:pt x="33" y="21"/>
                  </a:cubicBezTo>
                  <a:cubicBezTo>
                    <a:pt x="35" y="24"/>
                    <a:pt x="36" y="26"/>
                    <a:pt x="37" y="28"/>
                  </a:cubicBezTo>
                  <a:cubicBezTo>
                    <a:pt x="38" y="29"/>
                    <a:pt x="39" y="29"/>
                    <a:pt x="39" y="29"/>
                  </a:cubicBezTo>
                  <a:cubicBezTo>
                    <a:pt x="39" y="29"/>
                    <a:pt x="39" y="28"/>
                    <a:pt x="38" y="27"/>
                  </a:cubicBezTo>
                  <a:close/>
                  <a:moveTo>
                    <a:pt x="37" y="19"/>
                  </a:moveTo>
                  <a:cubicBezTo>
                    <a:pt x="38" y="22"/>
                    <a:pt x="39" y="25"/>
                    <a:pt x="40" y="27"/>
                  </a:cubicBezTo>
                  <a:cubicBezTo>
                    <a:pt x="41" y="29"/>
                    <a:pt x="41" y="30"/>
                    <a:pt x="41" y="31"/>
                  </a:cubicBezTo>
                  <a:cubicBezTo>
                    <a:pt x="41" y="32"/>
                    <a:pt x="40" y="32"/>
                    <a:pt x="40" y="32"/>
                  </a:cubicBezTo>
                  <a:cubicBezTo>
                    <a:pt x="38" y="33"/>
                    <a:pt x="37" y="34"/>
                    <a:pt x="35" y="35"/>
                  </a:cubicBezTo>
                  <a:cubicBezTo>
                    <a:pt x="34" y="35"/>
                    <a:pt x="34" y="35"/>
                    <a:pt x="34" y="35"/>
                  </a:cubicBezTo>
                  <a:cubicBezTo>
                    <a:pt x="30" y="33"/>
                    <a:pt x="21" y="17"/>
                    <a:pt x="22" y="13"/>
                  </a:cubicBezTo>
                  <a:cubicBezTo>
                    <a:pt x="22" y="12"/>
                    <a:pt x="22" y="12"/>
                    <a:pt x="23" y="12"/>
                  </a:cubicBezTo>
                  <a:cubicBezTo>
                    <a:pt x="24" y="11"/>
                    <a:pt x="26" y="10"/>
                    <a:pt x="27" y="9"/>
                  </a:cubicBezTo>
                  <a:cubicBezTo>
                    <a:pt x="28" y="9"/>
                    <a:pt x="28" y="9"/>
                    <a:pt x="29" y="9"/>
                  </a:cubicBezTo>
                  <a:cubicBezTo>
                    <a:pt x="30" y="9"/>
                    <a:pt x="31" y="10"/>
                    <a:pt x="32" y="12"/>
                  </a:cubicBezTo>
                  <a:cubicBezTo>
                    <a:pt x="33" y="14"/>
                    <a:pt x="35" y="16"/>
                    <a:pt x="37" y="19"/>
                  </a:cubicBezTo>
                  <a:close/>
                  <a:moveTo>
                    <a:pt x="48" y="4"/>
                  </a:moveTo>
                  <a:cubicBezTo>
                    <a:pt x="47" y="6"/>
                    <a:pt x="46" y="8"/>
                    <a:pt x="45" y="11"/>
                  </a:cubicBezTo>
                  <a:cubicBezTo>
                    <a:pt x="44" y="13"/>
                    <a:pt x="43" y="16"/>
                    <a:pt x="43" y="18"/>
                  </a:cubicBezTo>
                  <a:cubicBezTo>
                    <a:pt x="43" y="19"/>
                    <a:pt x="42" y="19"/>
                    <a:pt x="43" y="19"/>
                  </a:cubicBezTo>
                  <a:cubicBezTo>
                    <a:pt x="43" y="19"/>
                    <a:pt x="43" y="19"/>
                    <a:pt x="44" y="18"/>
                  </a:cubicBezTo>
                  <a:cubicBezTo>
                    <a:pt x="45" y="16"/>
                    <a:pt x="46" y="14"/>
                    <a:pt x="47" y="12"/>
                  </a:cubicBezTo>
                  <a:cubicBezTo>
                    <a:pt x="48" y="9"/>
                    <a:pt x="49" y="7"/>
                    <a:pt x="49" y="5"/>
                  </a:cubicBezTo>
                  <a:cubicBezTo>
                    <a:pt x="49" y="4"/>
                    <a:pt x="49" y="3"/>
                    <a:pt x="49" y="3"/>
                  </a:cubicBezTo>
                  <a:cubicBezTo>
                    <a:pt x="49" y="3"/>
                    <a:pt x="49" y="3"/>
                    <a:pt x="48" y="4"/>
                  </a:cubicBezTo>
                  <a:close/>
                  <a:moveTo>
                    <a:pt x="43" y="10"/>
                  </a:moveTo>
                  <a:cubicBezTo>
                    <a:pt x="42" y="13"/>
                    <a:pt x="42" y="16"/>
                    <a:pt x="41" y="17"/>
                  </a:cubicBezTo>
                  <a:cubicBezTo>
                    <a:pt x="41" y="19"/>
                    <a:pt x="41" y="21"/>
                    <a:pt x="41" y="21"/>
                  </a:cubicBezTo>
                  <a:cubicBezTo>
                    <a:pt x="41" y="22"/>
                    <a:pt x="41" y="22"/>
                    <a:pt x="42" y="22"/>
                  </a:cubicBezTo>
                  <a:cubicBezTo>
                    <a:pt x="43" y="23"/>
                    <a:pt x="45" y="23"/>
                    <a:pt x="46" y="24"/>
                  </a:cubicBezTo>
                  <a:cubicBezTo>
                    <a:pt x="47" y="24"/>
                    <a:pt x="47" y="24"/>
                    <a:pt x="48" y="24"/>
                  </a:cubicBezTo>
                  <a:cubicBezTo>
                    <a:pt x="51" y="22"/>
                    <a:pt x="57" y="7"/>
                    <a:pt x="56" y="3"/>
                  </a:cubicBezTo>
                  <a:cubicBezTo>
                    <a:pt x="56" y="3"/>
                    <a:pt x="56" y="3"/>
                    <a:pt x="55" y="2"/>
                  </a:cubicBezTo>
                  <a:cubicBezTo>
                    <a:pt x="54" y="2"/>
                    <a:pt x="52" y="1"/>
                    <a:pt x="50" y="0"/>
                  </a:cubicBezTo>
                  <a:cubicBezTo>
                    <a:pt x="50" y="0"/>
                    <a:pt x="50" y="0"/>
                    <a:pt x="49" y="1"/>
                  </a:cubicBezTo>
                  <a:cubicBezTo>
                    <a:pt x="49" y="1"/>
                    <a:pt x="48" y="2"/>
                    <a:pt x="47" y="3"/>
                  </a:cubicBezTo>
                  <a:cubicBezTo>
                    <a:pt x="46" y="5"/>
                    <a:pt x="45" y="8"/>
                    <a:pt x="43" y="10"/>
                  </a:cubicBezTo>
                  <a:close/>
                </a:path>
              </a:pathLst>
            </a:custGeom>
            <a:solidFill>
              <a:schemeClr val="bg1"/>
            </a:solidFill>
            <a:ln>
              <a:noFill/>
            </a:ln>
            <a:extLst/>
          </p:spPr>
          <p:txBody>
            <a:bodyPr/>
            <a:lstStyle/>
            <a:p>
              <a:endParaRPr lang="zh-CN" altLang="en-US"/>
            </a:p>
          </p:txBody>
        </p:sp>
      </p:grpSp>
    </p:spTree>
    <p:extLst>
      <p:ext uri="{BB962C8B-B14F-4D97-AF65-F5344CB8AC3E}">
        <p14:creationId xmlns:p14="http://schemas.microsoft.com/office/powerpoint/2010/main" val="2488201857"/>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 calcmode="lin" valueType="num">
                                      <p:cBhvr>
                                        <p:cTn id="9" dur="750" fill="hold"/>
                                        <p:tgtEl>
                                          <p:spTgt spid="3"/>
                                        </p:tgtEl>
                                        <p:attrNameLst>
                                          <p:attrName>style.rotation</p:attrName>
                                        </p:attrNameLst>
                                      </p:cBhvr>
                                      <p:tavLst>
                                        <p:tav tm="0">
                                          <p:val>
                                            <p:fltVal val="360"/>
                                          </p:val>
                                        </p:tav>
                                        <p:tav tm="100000">
                                          <p:val>
                                            <p:fltVal val="0"/>
                                          </p:val>
                                        </p:tav>
                                      </p:tavLst>
                                    </p:anim>
                                    <p:animEffect transition="in" filter="fade">
                                      <p:cBhvr>
                                        <p:cTn id="10" dur="750"/>
                                        <p:tgtEl>
                                          <p:spTgt spid="3"/>
                                        </p:tgtEl>
                                      </p:cBhvr>
                                    </p:animEffect>
                                  </p:childTnLst>
                                </p:cTn>
                              </p:par>
                            </p:childTnLst>
                          </p:cTn>
                        </p:par>
                        <p:par>
                          <p:cTn id="11" fill="hold">
                            <p:stCondLst>
                              <p:cond delay="750"/>
                            </p:stCondLst>
                            <p:childTnLst>
                              <p:par>
                                <p:cTn id="12" presetID="22" presetClass="entr" presetSubtype="2" fill="hold" grpId="0" nodeType="afterEffect">
                                  <p:stCondLst>
                                    <p:cond delay="0"/>
                                  </p:stCondLst>
                                  <p:childTnLst>
                                    <p:set>
                                      <p:cBhvr>
                                        <p:cTn id="13" dur="1" fill="hold">
                                          <p:stCondLst>
                                            <p:cond delay="0"/>
                                          </p:stCondLst>
                                        </p:cTn>
                                        <p:tgtEl>
                                          <p:spTgt spid="24599"/>
                                        </p:tgtEl>
                                        <p:attrNameLst>
                                          <p:attrName>style.visibility</p:attrName>
                                        </p:attrNameLst>
                                      </p:cBhvr>
                                      <p:to>
                                        <p:strVal val="visible"/>
                                      </p:to>
                                    </p:set>
                                    <p:animEffect transition="in" filter="wipe(right)">
                                      <p:cBhvr>
                                        <p:cTn id="14" dur="500"/>
                                        <p:tgtEl>
                                          <p:spTgt spid="24599"/>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4602"/>
                                        </p:tgtEl>
                                        <p:attrNameLst>
                                          <p:attrName>style.visibility</p:attrName>
                                        </p:attrNameLst>
                                      </p:cBhvr>
                                      <p:to>
                                        <p:strVal val="visible"/>
                                      </p:to>
                                    </p:set>
                                    <p:animEffect transition="in" filter="wipe(left)">
                                      <p:cBhvr>
                                        <p:cTn id="17" dur="500"/>
                                        <p:tgtEl>
                                          <p:spTgt spid="24602"/>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4601"/>
                                        </p:tgtEl>
                                        <p:attrNameLst>
                                          <p:attrName>style.visibility</p:attrName>
                                        </p:attrNameLst>
                                      </p:cBhvr>
                                      <p:to>
                                        <p:strVal val="visible"/>
                                      </p:to>
                                    </p:set>
                                    <p:animEffect transition="in" filter="wipe(right)">
                                      <p:cBhvr>
                                        <p:cTn id="20" dur="500"/>
                                        <p:tgtEl>
                                          <p:spTgt spid="2460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4603"/>
                                        </p:tgtEl>
                                        <p:attrNameLst>
                                          <p:attrName>style.visibility</p:attrName>
                                        </p:attrNameLst>
                                      </p:cBhvr>
                                      <p:to>
                                        <p:strVal val="visible"/>
                                      </p:to>
                                    </p:set>
                                    <p:animEffect transition="in" filter="wipe(left)">
                                      <p:cBhvr>
                                        <p:cTn id="23" dur="500"/>
                                        <p:tgtEl>
                                          <p:spTgt spid="24603"/>
                                        </p:tgtEl>
                                      </p:cBhvr>
                                    </p:animEffect>
                                  </p:childTnLst>
                                </p:cTn>
                              </p:par>
                            </p:childTnLst>
                          </p:cTn>
                        </p:par>
                        <p:par>
                          <p:cTn id="24" fill="hold">
                            <p:stCondLst>
                              <p:cond delay="1250"/>
                            </p:stCondLst>
                            <p:childTnLst>
                              <p:par>
                                <p:cTn id="25" presetID="49" presetClass="entr" presetSubtype="0" decel="10000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p:cTn id="27" dur="500" fill="hold"/>
                                        <p:tgtEl>
                                          <p:spTgt spid="44"/>
                                        </p:tgtEl>
                                        <p:attrNameLst>
                                          <p:attrName>ppt_w</p:attrName>
                                        </p:attrNameLst>
                                      </p:cBhvr>
                                      <p:tavLst>
                                        <p:tav tm="0">
                                          <p:val>
                                            <p:fltVal val="0"/>
                                          </p:val>
                                        </p:tav>
                                        <p:tav tm="100000">
                                          <p:val>
                                            <p:strVal val="#ppt_w"/>
                                          </p:val>
                                        </p:tav>
                                      </p:tavLst>
                                    </p:anim>
                                    <p:anim calcmode="lin" valueType="num">
                                      <p:cBhvr>
                                        <p:cTn id="28" dur="500" fill="hold"/>
                                        <p:tgtEl>
                                          <p:spTgt spid="44"/>
                                        </p:tgtEl>
                                        <p:attrNameLst>
                                          <p:attrName>ppt_h</p:attrName>
                                        </p:attrNameLst>
                                      </p:cBhvr>
                                      <p:tavLst>
                                        <p:tav tm="0">
                                          <p:val>
                                            <p:fltVal val="0"/>
                                          </p:val>
                                        </p:tav>
                                        <p:tav tm="100000">
                                          <p:val>
                                            <p:strVal val="#ppt_h"/>
                                          </p:val>
                                        </p:tav>
                                      </p:tavLst>
                                    </p:anim>
                                    <p:anim calcmode="lin" valueType="num">
                                      <p:cBhvr>
                                        <p:cTn id="29" dur="500" fill="hold"/>
                                        <p:tgtEl>
                                          <p:spTgt spid="44"/>
                                        </p:tgtEl>
                                        <p:attrNameLst>
                                          <p:attrName>style.rotation</p:attrName>
                                        </p:attrNameLst>
                                      </p:cBhvr>
                                      <p:tavLst>
                                        <p:tav tm="0">
                                          <p:val>
                                            <p:fltVal val="360"/>
                                          </p:val>
                                        </p:tav>
                                        <p:tav tm="100000">
                                          <p:val>
                                            <p:fltVal val="0"/>
                                          </p:val>
                                        </p:tav>
                                      </p:tavLst>
                                    </p:anim>
                                    <p:animEffect transition="in" filter="fade">
                                      <p:cBhvr>
                                        <p:cTn id="30" dur="500"/>
                                        <p:tgtEl>
                                          <p:spTgt spid="44"/>
                                        </p:tgtEl>
                                      </p:cBhvr>
                                    </p:animEffect>
                                  </p:childTnLst>
                                </p:cTn>
                              </p:par>
                              <p:par>
                                <p:cTn id="31" presetID="49" presetClass="entr" presetSubtype="0" decel="10000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p:cTn id="33" dur="500" fill="hold"/>
                                        <p:tgtEl>
                                          <p:spTgt spid="38"/>
                                        </p:tgtEl>
                                        <p:attrNameLst>
                                          <p:attrName>ppt_w</p:attrName>
                                        </p:attrNameLst>
                                      </p:cBhvr>
                                      <p:tavLst>
                                        <p:tav tm="0">
                                          <p:val>
                                            <p:fltVal val="0"/>
                                          </p:val>
                                        </p:tav>
                                        <p:tav tm="100000">
                                          <p:val>
                                            <p:strVal val="#ppt_w"/>
                                          </p:val>
                                        </p:tav>
                                      </p:tavLst>
                                    </p:anim>
                                    <p:anim calcmode="lin" valueType="num">
                                      <p:cBhvr>
                                        <p:cTn id="34" dur="500" fill="hold"/>
                                        <p:tgtEl>
                                          <p:spTgt spid="38"/>
                                        </p:tgtEl>
                                        <p:attrNameLst>
                                          <p:attrName>ppt_h</p:attrName>
                                        </p:attrNameLst>
                                      </p:cBhvr>
                                      <p:tavLst>
                                        <p:tav tm="0">
                                          <p:val>
                                            <p:fltVal val="0"/>
                                          </p:val>
                                        </p:tav>
                                        <p:tav tm="100000">
                                          <p:val>
                                            <p:strVal val="#ppt_h"/>
                                          </p:val>
                                        </p:tav>
                                      </p:tavLst>
                                    </p:anim>
                                    <p:anim calcmode="lin" valueType="num">
                                      <p:cBhvr>
                                        <p:cTn id="35" dur="500" fill="hold"/>
                                        <p:tgtEl>
                                          <p:spTgt spid="38"/>
                                        </p:tgtEl>
                                        <p:attrNameLst>
                                          <p:attrName>style.rotation</p:attrName>
                                        </p:attrNameLst>
                                      </p:cBhvr>
                                      <p:tavLst>
                                        <p:tav tm="0">
                                          <p:val>
                                            <p:fltVal val="360"/>
                                          </p:val>
                                        </p:tav>
                                        <p:tav tm="100000">
                                          <p:val>
                                            <p:fltVal val="0"/>
                                          </p:val>
                                        </p:tav>
                                      </p:tavLst>
                                    </p:anim>
                                    <p:animEffect transition="in" filter="fade">
                                      <p:cBhvr>
                                        <p:cTn id="36" dur="500"/>
                                        <p:tgtEl>
                                          <p:spTgt spid="38"/>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 calcmode="lin" valueType="num">
                                      <p:cBhvr>
                                        <p:cTn id="41" dur="500" fill="hold"/>
                                        <p:tgtEl>
                                          <p:spTgt spid="35"/>
                                        </p:tgtEl>
                                        <p:attrNameLst>
                                          <p:attrName>style.rotation</p:attrName>
                                        </p:attrNameLst>
                                      </p:cBhvr>
                                      <p:tavLst>
                                        <p:tav tm="0">
                                          <p:val>
                                            <p:fltVal val="360"/>
                                          </p:val>
                                        </p:tav>
                                        <p:tav tm="100000">
                                          <p:val>
                                            <p:fltVal val="0"/>
                                          </p:val>
                                        </p:tav>
                                      </p:tavLst>
                                    </p:anim>
                                    <p:animEffect transition="in" filter="fade">
                                      <p:cBhvr>
                                        <p:cTn id="42" dur="500"/>
                                        <p:tgtEl>
                                          <p:spTgt spid="35"/>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anim calcmode="lin" valueType="num">
                                      <p:cBhvr>
                                        <p:cTn id="47" dur="500" fill="hold"/>
                                        <p:tgtEl>
                                          <p:spTgt spid="41"/>
                                        </p:tgtEl>
                                        <p:attrNameLst>
                                          <p:attrName>style.rotation</p:attrName>
                                        </p:attrNameLst>
                                      </p:cBhvr>
                                      <p:tavLst>
                                        <p:tav tm="0">
                                          <p:val>
                                            <p:fltVal val="360"/>
                                          </p:val>
                                        </p:tav>
                                        <p:tav tm="100000">
                                          <p:val>
                                            <p:fltVal val="0"/>
                                          </p:val>
                                        </p:tav>
                                      </p:tavLst>
                                    </p:anim>
                                    <p:animEffect transition="in" filter="fade">
                                      <p:cBhvr>
                                        <p:cTn id="48" dur="500"/>
                                        <p:tgtEl>
                                          <p:spTgt spid="41"/>
                                        </p:tgtEl>
                                      </p:cBhvr>
                                    </p:animEffect>
                                  </p:childTnLst>
                                </p:cTn>
                              </p:par>
                            </p:childTnLst>
                          </p:cTn>
                        </p:par>
                        <p:par>
                          <p:cTn id="49" fill="hold">
                            <p:stCondLst>
                              <p:cond delay="1750"/>
                            </p:stCondLst>
                            <p:childTnLst>
                              <p:par>
                                <p:cTn id="50" presetID="22" presetClass="entr" presetSubtype="8"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right)">
                                      <p:cBhvr>
                                        <p:cTn id="64" dur="500"/>
                                        <p:tgtEl>
                                          <p:spTgt spid="28"/>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right)">
                                      <p:cBhvr>
                                        <p:cTn id="67" dur="500"/>
                                        <p:tgtEl>
                                          <p:spTgt spid="27"/>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right)">
                                      <p:cBhvr>
                                        <p:cTn id="70" dur="500"/>
                                        <p:tgtEl>
                                          <p:spTgt spid="30"/>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right)">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9" grpId="0" animBg="1"/>
      <p:bldP spid="24601" grpId="0" animBg="1"/>
      <p:bldP spid="24602" grpId="0" animBg="1"/>
      <p:bldP spid="24603" grpId="0" animBg="1"/>
      <p:bldP spid="27" grpId="0"/>
      <p:bldP spid="28" grpId="0"/>
      <p:bldP spid="29" grpId="0"/>
      <p:bldP spid="30" grpId="0"/>
      <p:bldP spid="31" grpId="0"/>
      <p:bldP spid="32" grpId="0"/>
      <p:bldP spid="33" grpId="0"/>
      <p:bldP spid="3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TotalTime>
  <Words>1395</Words>
  <Application>Microsoft Office PowerPoint</Application>
  <PresentationFormat>宽屏</PresentationFormat>
  <Paragraphs>169</Paragraphs>
  <Slides>30</Slides>
  <Notes>15</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等线</vt:lpstr>
      <vt:lpstr>宋体</vt:lpstr>
      <vt:lpstr>Open Sans Light</vt:lpstr>
      <vt:lpstr>Calibri</vt:lpstr>
      <vt:lpstr>Arial</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漂流瓶</dc:creator>
  <cp:lastModifiedBy>漂流瓶</cp:lastModifiedBy>
  <cp:revision>47</cp:revision>
  <dcterms:created xsi:type="dcterms:W3CDTF">2016-07-10T05:35:51Z</dcterms:created>
  <dcterms:modified xsi:type="dcterms:W3CDTF">2017-10-09T08:32:53Z</dcterms:modified>
</cp:coreProperties>
</file>